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0"/>
  </p:notesMasterIdLst>
  <p:sldIdLst>
    <p:sldId id="256" r:id="rId5"/>
    <p:sldId id="2145706963" r:id="rId6"/>
    <p:sldId id="2076137257" r:id="rId7"/>
    <p:sldId id="2147471416" r:id="rId8"/>
    <p:sldId id="2147471413" r:id="rId9"/>
    <p:sldId id="2076137273" r:id="rId10"/>
    <p:sldId id="2147471412" r:id="rId11"/>
    <p:sldId id="400" r:id="rId12"/>
    <p:sldId id="1951" r:id="rId13"/>
    <p:sldId id="2076137275" r:id="rId14"/>
    <p:sldId id="2145706843" r:id="rId15"/>
    <p:sldId id="398" r:id="rId16"/>
    <p:sldId id="391" r:id="rId17"/>
    <p:sldId id="2145706862" r:id="rId18"/>
    <p:sldId id="258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0A70"/>
    <a:srgbClr val="2A457F"/>
    <a:srgbClr val="2396D3"/>
    <a:srgbClr val="A20C33"/>
    <a:srgbClr val="DA9EAD"/>
    <a:srgbClr val="A6A6A6"/>
    <a:srgbClr val="A7A8AC"/>
    <a:srgbClr val="5C5A59"/>
    <a:srgbClr val="99C6E6"/>
    <a:srgbClr val="66A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5268" autoAdjust="0"/>
  </p:normalViewPr>
  <p:slideViewPr>
    <p:cSldViewPr snapToGrid="0" showGuides="1">
      <p:cViewPr varScale="1">
        <p:scale>
          <a:sx n="86" d="100"/>
          <a:sy n="86" d="100"/>
        </p:scale>
        <p:origin x="605" y="72"/>
      </p:cViewPr>
      <p:guideLst>
        <p:guide orient="horz" pos="2115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FD5630-54B3-4084-B01A-60895572CFFD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F4EB6C-D4E6-4706-AD1B-FEA4C0260E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944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0737-485D-470A-8278-F4FCA36C35C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330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F4EB6C-D4E6-4706-AD1B-FEA4C0260EA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979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F4EB6C-D4E6-4706-AD1B-FEA4C0260EA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787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F4EB6C-D4E6-4706-AD1B-FEA4C0260EA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001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0737-485D-470A-8278-F4FCA36C35C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817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0737-485D-470A-8278-F4FCA36C35C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817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0737-485D-470A-8278-F4FCA36C35C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446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F4EB6C-D4E6-4706-AD1B-FEA4C0260EA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054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E71FDC-1743-46B4-BDC5-B046CC46C9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70EEB53C-8C1C-4860-B744-00DD6C2170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635" y="2316093"/>
            <a:ext cx="11261427" cy="1490364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  <a:br>
              <a:rPr lang="en-US" dirty="0"/>
            </a:br>
            <a:endParaRPr lang="ru-RU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990AEBD2-817F-4215-BB54-76D813357D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636" y="3913336"/>
            <a:ext cx="11261427" cy="50980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075AA343-377B-41C6-9D2F-D46552CCF0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268" y="5451551"/>
            <a:ext cx="6379569" cy="4069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7" name="Текст 14">
            <a:extLst>
              <a:ext uri="{FF2B5EF4-FFF2-40B4-BE49-F238E27FC236}">
                <a16:creationId xmlns:a16="http://schemas.microsoft.com/office/drawing/2014/main" id="{B9DEFA85-FC64-40A6-AB9A-966532EC0D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268" y="5879805"/>
            <a:ext cx="6379569" cy="4069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Должность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AC3C60-7FB4-4DD6-8531-21CACB577E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4635" y="561378"/>
            <a:ext cx="2628000" cy="65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37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справа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55B5E7-7126-4328-8B95-4FEF460D69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838" y="0"/>
            <a:ext cx="4656162" cy="612933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5" y="522295"/>
            <a:ext cx="6972014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8802B1-7E1D-4137-A5E9-524E03AAEE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7611" y="1637414"/>
            <a:ext cx="6972015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EBD1D04-626A-4779-BA3C-802FBBCB8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3" y="1085860"/>
            <a:ext cx="6972014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007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9788" y="522295"/>
            <a:ext cx="6696278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8802B1-7E1D-4137-A5E9-524E03AAEE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79784" y="1637414"/>
            <a:ext cx="6696279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EBD1D04-626A-4779-BA3C-802FBBCB8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9786" y="1085860"/>
            <a:ext cx="6696278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6414D3-AD5A-4239-9957-0F0D1ABAFC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56165" cy="612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251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888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EBD1D04-626A-4779-BA3C-802FBBCB8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085860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BF3D660E-5D8B-4B86-B556-6519DE83312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17612" y="1637414"/>
            <a:ext cx="11258451" cy="449192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485925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2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7614" y="479762"/>
            <a:ext cx="11258449" cy="1008793"/>
          </a:xfrm>
          <a:prstGeom prst="rect">
            <a:avLst/>
          </a:prstGeom>
        </p:spPr>
        <p:txBody>
          <a:bodyPr tIns="36000" bIns="36000" anchor="t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2 строки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BF3D660E-5D8B-4B86-B556-6519DE83312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17612" y="1637414"/>
            <a:ext cx="11258451" cy="449192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1034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блока контен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EBD1D04-626A-4779-BA3C-802FBBCB8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085860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BF3D660E-5D8B-4B86-B556-6519DE83312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17613" y="1637414"/>
            <a:ext cx="5508000" cy="449192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DF2B9A-5D85-4116-B2BD-3A26D879227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68063" y="1637415"/>
            <a:ext cx="5508000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4pPr>
            <a:lvl5pPr marL="20574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27828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блока контента_2 под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EBD1D04-626A-4779-BA3C-802FBBCB8C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7613" y="1085860"/>
            <a:ext cx="5508000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 1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BF3D660E-5D8B-4B86-B556-6519DE83312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17613" y="1637414"/>
            <a:ext cx="5508000" cy="449192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DF2B9A-5D85-4116-B2BD-3A26D879227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68063" y="1637415"/>
            <a:ext cx="5508000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4pPr>
            <a:lvl5pPr marL="20574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21358157-297A-4BA4-AD4C-71CCC11D3B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68062" y="1087481"/>
            <a:ext cx="5508001" cy="3618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подзаголовка 2</a:t>
            </a:r>
          </a:p>
        </p:txBody>
      </p:sp>
    </p:spTree>
    <p:extLst>
      <p:ext uri="{BB962C8B-B14F-4D97-AF65-F5344CB8AC3E}">
        <p14:creationId xmlns:p14="http://schemas.microsoft.com/office/powerpoint/2010/main" val="1528665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колонки_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8802B1-7E1D-4137-A5E9-524E03AAEE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7611" y="1633095"/>
            <a:ext cx="3600000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EBD1D04-626A-4779-BA3C-802FBBCB8C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7612" y="1085860"/>
            <a:ext cx="3600000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 1</a:t>
            </a: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6A007A74-8B08-400F-90CB-7358243BF2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41297" y="1633095"/>
            <a:ext cx="3600000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5CF6B7FA-688F-40A4-A7BF-C21ECEE39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64984" y="1633095"/>
            <a:ext cx="3600000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F7F65D-2461-4064-BA51-056FE2C6F2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41298" y="1085860"/>
            <a:ext cx="3600000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5pPr marL="182880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Образец подзаголовка 2</a:t>
            </a:r>
          </a:p>
          <a:p>
            <a:pPr lvl="4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9497D4AF-5F77-48ED-AE37-32E2791997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64984" y="1085860"/>
            <a:ext cx="3611079" cy="3651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latin typeface="+mj-lt"/>
              </a:defRPr>
            </a:lvl1pPr>
            <a:lvl5pPr marL="1828800" indent="0">
              <a:lnSpc>
                <a:spcPct val="100000"/>
              </a:lnSpc>
              <a:spcBef>
                <a:spcPts val="0"/>
              </a:spcBef>
              <a:buNone/>
              <a:defRPr sz="1800">
                <a:latin typeface="+mj-lt"/>
              </a:defRPr>
            </a:lvl5pPr>
          </a:lstStyle>
          <a:p>
            <a:pPr lvl="0"/>
            <a:r>
              <a:rPr lang="ru-RU" dirty="0"/>
              <a:t>Образец подзаголовка 3</a:t>
            </a:r>
          </a:p>
          <a:p>
            <a:pPr lvl="4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0257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EBD1D04-626A-4779-BA3C-802FBBCB8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085860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5" name="Диаграмма 4">
            <a:extLst>
              <a:ext uri="{FF2B5EF4-FFF2-40B4-BE49-F238E27FC236}">
                <a16:creationId xmlns:a16="http://schemas.microsoft.com/office/drawing/2014/main" id="{4DD92B9D-FA9F-4F1D-9D36-A2F394B944D1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5938" y="1628775"/>
            <a:ext cx="11160124" cy="450056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800"/>
            </a:lvl1pPr>
          </a:lstStyle>
          <a:p>
            <a:r>
              <a:rPr lang="ru-RU"/>
              <a:t>Вставка диаграммы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77492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EBD1D04-626A-4779-BA3C-802FBBCB8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085860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Таблица 3">
            <a:extLst>
              <a:ext uri="{FF2B5EF4-FFF2-40B4-BE49-F238E27FC236}">
                <a16:creationId xmlns:a16="http://schemas.microsoft.com/office/drawing/2014/main" id="{7E8E5DD2-D753-4DCA-AE5F-7929C1CA0BB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" y="1628775"/>
            <a:ext cx="11160125" cy="450056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800"/>
            </a:lvl1pPr>
          </a:lstStyle>
          <a:p>
            <a:r>
              <a:rPr lang="ru-RU"/>
              <a:t>Вставка таблицы</a:t>
            </a:r>
          </a:p>
        </p:txBody>
      </p:sp>
    </p:spTree>
    <p:extLst>
      <p:ext uri="{BB962C8B-B14F-4D97-AF65-F5344CB8AC3E}">
        <p14:creationId xmlns:p14="http://schemas.microsoft.com/office/powerpoint/2010/main" val="9828224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_подзалог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1C100AA-4F13-463E-B89F-FFD839E624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085860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2879" y="6319011"/>
            <a:ext cx="468000" cy="365125"/>
          </a:xfrm>
        </p:spPr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692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лайд_разделитель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FE537A-8218-44DD-947F-0B447C6C5A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4CFFE1-6E28-46EC-BA8F-C2E0F6A97D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2421859"/>
            <a:ext cx="11160126" cy="1522668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4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582877F-43B3-4757-B99A-7C19C87BDE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DB62B0-A595-463A-B2EE-387080CABF9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77976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лайд_разделитель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AB2EC7-2B0D-4E85-8662-8DE6A5B5F9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4CFFE1-6E28-46EC-BA8F-C2E0F6A97D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2421859"/>
            <a:ext cx="11160126" cy="1522668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4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582877F-43B3-4757-B99A-7C19C87BDE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DB62B0-A595-463A-B2EE-387080CABF9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75322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Слайд_разделитель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761C20-2EC5-465B-8832-A1479B0CF5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4CFFE1-6E28-46EC-BA8F-C2E0F6A97D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2421859"/>
            <a:ext cx="11160126" cy="1522668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4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582877F-43B3-4757-B99A-7C19C87BDE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DB62B0-A595-463A-B2EE-387080CABF9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3569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Слайд_разделитель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2B35D5-6FE2-4565-AAEF-D38D133F40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4CFFE1-6E28-46EC-BA8F-C2E0F6A97D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2421859"/>
            <a:ext cx="11160126" cy="1522668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4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582877F-43B3-4757-B99A-7C19C87BDE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DB62B0-A595-463A-B2EE-387080CABF9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80946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DB62B0-A595-463A-B2EE-387080CABF9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EDBF5B-81C5-4D36-9C1B-9F0E3A6971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8560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69CC10-59EB-49AC-BFE1-02D0DB0F65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687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внутренний_слайд_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98863" y="1448110"/>
            <a:ext cx="5101038" cy="379007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Буллиты</a:t>
            </a:r>
          </a:p>
          <a:p>
            <a:r>
              <a:rPr lang="ru-RU"/>
              <a:t>Буллиты</a:t>
            </a:r>
          </a:p>
          <a:p>
            <a:r>
              <a:rPr lang="ru-RU"/>
              <a:t>Буллиты</a:t>
            </a:r>
          </a:p>
          <a:p>
            <a:r>
              <a:rPr lang="ru-RU"/>
              <a:t>Буллиты</a:t>
            </a:r>
          </a:p>
          <a:p>
            <a:r>
              <a:rPr lang="ru-RU"/>
              <a:t>Буллиты</a:t>
            </a:r>
          </a:p>
          <a:p>
            <a:r>
              <a:rPr lang="ru-RU"/>
              <a:t>Буллиты</a:t>
            </a:r>
          </a:p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6271940" y="1448110"/>
            <a:ext cx="5026025" cy="3790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98863" y="444640"/>
            <a:ext cx="8671641" cy="65529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43813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2299" y="444640"/>
            <a:ext cx="8681629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2543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_разделитель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93EB06-D044-6330-C052-074B3DD5E4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5">
            <a:extLst>
              <a:ext uri="{FF2B5EF4-FFF2-40B4-BE49-F238E27FC236}">
                <a16:creationId xmlns:a16="http://schemas.microsoft.com/office/drawing/2014/main" id="{597BE105-B81D-F428-FA27-94B03E8EB5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236" y="2434992"/>
            <a:ext cx="11211446" cy="126790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lang="ru-RU" sz="4000" b="1" kern="120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3304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8802B1-7E1D-4137-A5E9-524E03AAEE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7611" y="1637414"/>
            <a:ext cx="11258449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EBD1D04-626A-4779-BA3C-802FBBCB8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085860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9533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EE48DF-4995-4D55-A06B-5251F4DADE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2880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908049"/>
            <a:ext cx="11258449" cy="720725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1C100AA-4F13-463E-B89F-FFD839E624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706699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2879" y="6319011"/>
            <a:ext cx="468000" cy="365125"/>
          </a:xfrm>
        </p:spPr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DF90A083-AB75-41D6-8440-AE2123B06E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3429000"/>
            <a:ext cx="11160125" cy="2700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1800"/>
            </a:lvl1pPr>
            <a:lvl2pPr marL="685800" indent="-228600">
              <a:buFont typeface="Wingdings" panose="05000000000000000000" pitchFamily="2" charset="2"/>
              <a:buChar char="§"/>
              <a:defRPr sz="1600"/>
            </a:lvl2pPr>
            <a:lvl3pPr marL="1143000" indent="-228600">
              <a:buFont typeface="Wingdings" panose="05000000000000000000" pitchFamily="2" charset="2"/>
              <a:buChar char="§"/>
              <a:defRPr sz="14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54901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сверху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D3F0EDD-9ED8-46B1-B3D6-0AF2B09E9C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38"/>
          <a:stretch/>
        </p:blipFill>
        <p:spPr>
          <a:xfrm>
            <a:off x="0" y="0"/>
            <a:ext cx="12192000" cy="2880851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7D41486-5E01-4F3F-9B10-8D55F161E8C2}"/>
              </a:ext>
            </a:extLst>
          </p:cNvPr>
          <p:cNvSpPr/>
          <p:nvPr userDrawn="1"/>
        </p:nvSpPr>
        <p:spPr>
          <a:xfrm>
            <a:off x="0" y="0"/>
            <a:ext cx="6477000" cy="2880851"/>
          </a:xfrm>
          <a:prstGeom prst="rect">
            <a:avLst/>
          </a:prstGeom>
          <a:gradFill flip="none" rotWithShape="1">
            <a:gsLst>
              <a:gs pos="0">
                <a:srgbClr val="08091B">
                  <a:alpha val="80000"/>
                </a:srgbClr>
              </a:gs>
              <a:gs pos="100000">
                <a:srgbClr val="00206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lIns="0" tIns="0" rIns="0" bIns="0" rtlCol="0" anchor="ctr"/>
          <a:lstStyle/>
          <a:p>
            <a:pPr algn="ctr"/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908049"/>
            <a:ext cx="11258449" cy="720725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1C100AA-4F13-463E-B89F-FFD839E624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706699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2879" y="6319011"/>
            <a:ext cx="468000" cy="365125"/>
          </a:xfrm>
        </p:spPr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DF90A083-AB75-41D6-8440-AE2123B06E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3429000"/>
            <a:ext cx="11160125" cy="2700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1800"/>
            </a:lvl1pPr>
            <a:lvl2pPr marL="685800" indent="-228600">
              <a:buFont typeface="Wingdings" panose="05000000000000000000" pitchFamily="2" charset="2"/>
              <a:buChar char="§"/>
              <a:defRPr sz="1600"/>
            </a:lvl2pPr>
            <a:lvl3pPr marL="1143000" indent="-228600">
              <a:buFont typeface="Wingdings" panose="05000000000000000000" pitchFamily="2" charset="2"/>
              <a:buChar char="§"/>
              <a:defRPr sz="14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67488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ерый фон_блок текста_прямо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3">
            <a:extLst>
              <a:ext uri="{FF2B5EF4-FFF2-40B4-BE49-F238E27FC236}">
                <a16:creationId xmlns:a16="http://schemas.microsoft.com/office/drawing/2014/main" id="{565E970F-0F17-4251-AD32-3628C8506765}"/>
              </a:ext>
            </a:extLst>
          </p:cNvPr>
          <p:cNvSpPr/>
          <p:nvPr userDrawn="1"/>
        </p:nvSpPr>
        <p:spPr>
          <a:xfrm>
            <a:off x="0" y="2880851"/>
            <a:ext cx="12191999" cy="397714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448965" dist="38100" dir="16200000" rotWithShape="0">
              <a:prstClr val="black">
                <a:alpha val="2782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51913" dist="50800" dir="5400000" algn="ctr" rotWithShape="0">
                  <a:schemeClr val="tx1">
                    <a:lumMod val="65000"/>
                    <a:lumOff val="35000"/>
                    <a:alpha val="30897"/>
                  </a:schemeClr>
                </a:outerShdw>
              </a:effectLst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908049"/>
            <a:ext cx="11258449" cy="720725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4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1C100AA-4F13-463E-B89F-FFD839E624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706699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2879" y="6319011"/>
            <a:ext cx="468000" cy="365125"/>
          </a:xfrm>
        </p:spPr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DF90A083-AB75-41D6-8440-AE2123B06E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3429000"/>
            <a:ext cx="11160125" cy="2700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1800"/>
            </a:lvl1pPr>
            <a:lvl2pPr marL="685800" indent="-228600">
              <a:buFont typeface="Wingdings" panose="05000000000000000000" pitchFamily="2" charset="2"/>
              <a:buChar char="§"/>
              <a:defRPr sz="1600"/>
            </a:lvl2pPr>
            <a:lvl3pPr marL="1143000" indent="-228600">
              <a:buFont typeface="Wingdings" panose="05000000000000000000" pitchFamily="2" charset="2"/>
              <a:buChar char="§"/>
              <a:defRPr sz="14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84F7562-9C16-4B13-8077-B134D7DD46DF}"/>
              </a:ext>
            </a:extLst>
          </p:cNvPr>
          <p:cNvGrpSpPr/>
          <p:nvPr userDrawn="1"/>
        </p:nvGrpSpPr>
        <p:grpSpPr>
          <a:xfrm>
            <a:off x="512588" y="6209951"/>
            <a:ext cx="11236188" cy="491365"/>
            <a:chOff x="512588" y="6209951"/>
            <a:chExt cx="11236188" cy="491365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721C2478-3BCD-443D-B544-0EF82FDBAB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12588" y="6356339"/>
              <a:ext cx="3294000" cy="203099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462179D7-F505-4FE7-A382-BDE650E9CE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786776" y="6209951"/>
              <a:ext cx="1962000" cy="4913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4896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ерый фон_блок текста_скругленны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3">
            <a:extLst>
              <a:ext uri="{FF2B5EF4-FFF2-40B4-BE49-F238E27FC236}">
                <a16:creationId xmlns:a16="http://schemas.microsoft.com/office/drawing/2014/main" id="{F02EF73C-B7D9-4644-94CB-452DB47AC09F}"/>
              </a:ext>
            </a:extLst>
          </p:cNvPr>
          <p:cNvSpPr/>
          <p:nvPr userDrawn="1"/>
        </p:nvSpPr>
        <p:spPr>
          <a:xfrm>
            <a:off x="156000" y="2802451"/>
            <a:ext cx="11880000" cy="4690550"/>
          </a:xfrm>
          <a:prstGeom prst="roundRect">
            <a:avLst>
              <a:gd name="adj" fmla="val 4867"/>
            </a:avLst>
          </a:prstGeom>
          <a:solidFill>
            <a:schemeClr val="bg1"/>
          </a:solidFill>
          <a:ln>
            <a:noFill/>
          </a:ln>
          <a:effectLst>
            <a:outerShdw blurRad="448965" dist="38100" dir="16200000" rotWithShape="0">
              <a:prstClr val="black">
                <a:alpha val="2782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51913" dist="50800" dir="5400000" algn="ctr" rotWithShape="0">
                  <a:schemeClr val="tx1">
                    <a:lumMod val="65000"/>
                    <a:lumOff val="35000"/>
                    <a:alpha val="30897"/>
                  </a:schemeClr>
                </a:outerShdw>
              </a:effectLst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908049"/>
            <a:ext cx="11258449" cy="720725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4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1C100AA-4F13-463E-B89F-FFD839E624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706699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2879" y="6319011"/>
            <a:ext cx="468000" cy="365125"/>
          </a:xfrm>
        </p:spPr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DF90A083-AB75-41D6-8440-AE2123B06E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3429000"/>
            <a:ext cx="11160125" cy="2700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1800"/>
            </a:lvl1pPr>
            <a:lvl2pPr marL="685800" indent="-228600">
              <a:buFont typeface="Wingdings" panose="05000000000000000000" pitchFamily="2" charset="2"/>
              <a:buChar char="§"/>
              <a:defRPr sz="1600"/>
            </a:lvl2pPr>
            <a:lvl3pPr marL="1143000" indent="-228600">
              <a:buFont typeface="Wingdings" panose="05000000000000000000" pitchFamily="2" charset="2"/>
              <a:buChar char="§"/>
              <a:defRPr sz="14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8BB2329C-15B6-4777-A902-53A8DE3ED5E0}"/>
              </a:ext>
            </a:extLst>
          </p:cNvPr>
          <p:cNvGrpSpPr/>
          <p:nvPr userDrawn="1"/>
        </p:nvGrpSpPr>
        <p:grpSpPr>
          <a:xfrm>
            <a:off x="512588" y="6209951"/>
            <a:ext cx="11236188" cy="491365"/>
            <a:chOff x="512588" y="6209951"/>
            <a:chExt cx="11236188" cy="491365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29F2FA3E-4A07-449E-9C2D-9F498F6B34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12588" y="6356339"/>
              <a:ext cx="3294000" cy="203099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C4799206-65E2-4F40-91E4-83BEE3CCC7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786776" y="6209951"/>
              <a:ext cx="1962000" cy="4913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1390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ерый фон_белый блок справа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5" y="522295"/>
            <a:ext cx="6972014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8802B1-7E1D-4137-A5E9-524E03AAEE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7611" y="1637414"/>
            <a:ext cx="6972015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EBD1D04-626A-4779-BA3C-802FBBCB8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3" y="1085860"/>
            <a:ext cx="6972014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10" name="Прямоугольник: скругленные верхние углы 9">
            <a:extLst>
              <a:ext uri="{FF2B5EF4-FFF2-40B4-BE49-F238E27FC236}">
                <a16:creationId xmlns:a16="http://schemas.microsoft.com/office/drawing/2014/main" id="{9773D9D5-656C-47BA-B030-8D26B1892EF9}"/>
              </a:ext>
            </a:extLst>
          </p:cNvPr>
          <p:cNvSpPr/>
          <p:nvPr userDrawn="1"/>
        </p:nvSpPr>
        <p:spPr>
          <a:xfrm rot="16200000">
            <a:off x="6983898" y="921235"/>
            <a:ext cx="6129338" cy="4286866"/>
          </a:xfrm>
          <a:prstGeom prst="round2SameRect">
            <a:avLst>
              <a:gd name="adj1" fmla="val 9398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381000" dist="38100" dir="16200000" algn="ctr" rotWithShape="0">
              <a:schemeClr val="tx1"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02E367F-EB7C-4930-A030-1527B2985E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16925" y="522296"/>
            <a:ext cx="3259138" cy="51804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27647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5" y="522295"/>
            <a:ext cx="6972014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8802B1-7E1D-4137-A5E9-524E03AAEE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7611" y="1637414"/>
            <a:ext cx="6972015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EBD1D04-626A-4779-BA3C-802FBBCB8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3" y="1085860"/>
            <a:ext cx="6972014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9FB8DD-E770-4F3E-8290-977D8E7506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5838" y="0"/>
            <a:ext cx="4656162" cy="612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14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4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0B12A3-98BF-4186-9306-F7367966C9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5C5A59"/>
                </a:solidFill>
              </a:defRPr>
            </a:lvl1pPr>
          </a:lstStyle>
          <a:p>
            <a:fld id="{65DB62B0-A595-463A-B2EE-387080CABF9D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5DA254F-F50B-4CA1-B9A5-6214FC1F633F}"/>
              </a:ext>
            </a:extLst>
          </p:cNvPr>
          <p:cNvGrpSpPr/>
          <p:nvPr userDrawn="1"/>
        </p:nvGrpSpPr>
        <p:grpSpPr>
          <a:xfrm>
            <a:off x="512588" y="6209951"/>
            <a:ext cx="11236188" cy="491365"/>
            <a:chOff x="512588" y="6209951"/>
            <a:chExt cx="11236188" cy="491365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4488824-48AB-45FB-88F9-A208216C74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512588" y="6356339"/>
              <a:ext cx="3294000" cy="203099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59F5690-AD4B-402A-B25F-7255C5B236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9786776" y="6209951"/>
              <a:ext cx="1962000" cy="4913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074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75" r:id="rId4"/>
    <p:sldLayoutId id="2147483676" r:id="rId5"/>
    <p:sldLayoutId id="2147483678" r:id="rId6"/>
    <p:sldLayoutId id="2147483677" r:id="rId7"/>
    <p:sldLayoutId id="2147483670" r:id="rId8"/>
    <p:sldLayoutId id="2147483679" r:id="rId9"/>
    <p:sldLayoutId id="2147483671" r:id="rId10"/>
    <p:sldLayoutId id="2147483672" r:id="rId11"/>
    <p:sldLayoutId id="2147483661" r:id="rId12"/>
    <p:sldLayoutId id="2147483663" r:id="rId13"/>
    <p:sldLayoutId id="2147483664" r:id="rId14"/>
    <p:sldLayoutId id="2147483665" r:id="rId15"/>
    <p:sldLayoutId id="2147483666" r:id="rId16"/>
    <p:sldLayoutId id="2147483669" r:id="rId17"/>
    <p:sldLayoutId id="2147483667" r:id="rId18"/>
    <p:sldLayoutId id="2147483668" r:id="rId19"/>
    <p:sldLayoutId id="2147483682" r:id="rId20"/>
    <p:sldLayoutId id="2147483681" r:id="rId21"/>
    <p:sldLayoutId id="2147483683" r:id="rId22"/>
    <p:sldLayoutId id="2147483684" r:id="rId23"/>
    <p:sldLayoutId id="2147483674" r:id="rId24"/>
    <p:sldLayoutId id="2147483673" r:id="rId25"/>
    <p:sldLayoutId id="2147483685" r:id="rId26"/>
    <p:sldLayoutId id="2147483686" r:id="rId27"/>
    <p:sldLayoutId id="2147483687" r:id="rId2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5" userDrawn="1">
          <p15:clr>
            <a:srgbClr val="F26B43"/>
          </p15:clr>
        </p15:guide>
        <p15:guide id="2" pos="7355" userDrawn="1">
          <p15:clr>
            <a:srgbClr val="F26B43"/>
          </p15:clr>
        </p15:guide>
        <p15:guide id="3" orient="horz" pos="572" userDrawn="1">
          <p15:clr>
            <a:srgbClr val="F26B43"/>
          </p15:clr>
        </p15:guide>
        <p15:guide id="4" orient="horz" pos="386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sv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Relationship Id="rId14" Type="http://schemas.openxmlformats.org/officeDocument/2006/relationships/image" Target="../media/image55.sv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7.png"/><Relationship Id="rId18" Type="http://schemas.openxmlformats.org/officeDocument/2006/relationships/image" Target="../media/image72.jpeg"/><Relationship Id="rId26" Type="http://schemas.openxmlformats.org/officeDocument/2006/relationships/image" Target="../media/image80.png"/><Relationship Id="rId21" Type="http://schemas.openxmlformats.org/officeDocument/2006/relationships/image" Target="../media/image75.png"/><Relationship Id="rId34" Type="http://schemas.openxmlformats.org/officeDocument/2006/relationships/image" Target="../media/image88.png"/><Relationship Id="rId7" Type="http://schemas.openxmlformats.org/officeDocument/2006/relationships/image" Target="../media/image61.png"/><Relationship Id="rId12" Type="http://schemas.openxmlformats.org/officeDocument/2006/relationships/image" Target="../media/image66.svg"/><Relationship Id="rId17" Type="http://schemas.openxmlformats.org/officeDocument/2006/relationships/image" Target="../media/image71.png"/><Relationship Id="rId25" Type="http://schemas.openxmlformats.org/officeDocument/2006/relationships/image" Target="../media/image79.png"/><Relationship Id="rId33" Type="http://schemas.openxmlformats.org/officeDocument/2006/relationships/image" Target="../media/image87.svg"/><Relationship Id="rId2" Type="http://schemas.openxmlformats.org/officeDocument/2006/relationships/image" Target="../media/image56.png"/><Relationship Id="rId16" Type="http://schemas.openxmlformats.org/officeDocument/2006/relationships/image" Target="../media/image70.png"/><Relationship Id="rId20" Type="http://schemas.openxmlformats.org/officeDocument/2006/relationships/image" Target="../media/image74.jpeg"/><Relationship Id="rId29" Type="http://schemas.openxmlformats.org/officeDocument/2006/relationships/image" Target="../media/image8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24" Type="http://schemas.openxmlformats.org/officeDocument/2006/relationships/image" Target="../media/image78.png"/><Relationship Id="rId32" Type="http://schemas.openxmlformats.org/officeDocument/2006/relationships/image" Target="../media/image86.png"/><Relationship Id="rId37" Type="http://schemas.openxmlformats.org/officeDocument/2006/relationships/image" Target="../media/image91.svg"/><Relationship Id="rId5" Type="http://schemas.openxmlformats.org/officeDocument/2006/relationships/image" Target="../media/image59.jpeg"/><Relationship Id="rId15" Type="http://schemas.openxmlformats.org/officeDocument/2006/relationships/image" Target="../media/image69.png"/><Relationship Id="rId23" Type="http://schemas.openxmlformats.org/officeDocument/2006/relationships/image" Target="../media/image77.png"/><Relationship Id="rId28" Type="http://schemas.openxmlformats.org/officeDocument/2006/relationships/image" Target="../media/image82.svg"/><Relationship Id="rId36" Type="http://schemas.openxmlformats.org/officeDocument/2006/relationships/image" Target="../media/image90.png"/><Relationship Id="rId10" Type="http://schemas.openxmlformats.org/officeDocument/2006/relationships/image" Target="../media/image64.png"/><Relationship Id="rId19" Type="http://schemas.openxmlformats.org/officeDocument/2006/relationships/image" Target="../media/image73.jpeg"/><Relationship Id="rId31" Type="http://schemas.openxmlformats.org/officeDocument/2006/relationships/image" Target="../media/image85.svg"/><Relationship Id="rId4" Type="http://schemas.openxmlformats.org/officeDocument/2006/relationships/image" Target="../media/image58.svg"/><Relationship Id="rId9" Type="http://schemas.openxmlformats.org/officeDocument/2006/relationships/image" Target="../media/image63.png"/><Relationship Id="rId14" Type="http://schemas.openxmlformats.org/officeDocument/2006/relationships/image" Target="../media/image68.png"/><Relationship Id="rId22" Type="http://schemas.openxmlformats.org/officeDocument/2006/relationships/image" Target="../media/image76.png"/><Relationship Id="rId27" Type="http://schemas.openxmlformats.org/officeDocument/2006/relationships/image" Target="../media/image81.png"/><Relationship Id="rId30" Type="http://schemas.openxmlformats.org/officeDocument/2006/relationships/image" Target="../media/image84.png"/><Relationship Id="rId35" Type="http://schemas.openxmlformats.org/officeDocument/2006/relationships/image" Target="../media/image89.png"/><Relationship Id="rId8" Type="http://schemas.openxmlformats.org/officeDocument/2006/relationships/image" Target="../media/image62.png"/><Relationship Id="rId3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E358DA24-89DC-4285-89F3-1E5361EE2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ТЕХНИЧЕСКАЯ ПОДДЕРЖКА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5E115DDC-6BB5-4699-A94B-E596628406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5268" y="3174096"/>
            <a:ext cx="11261427" cy="509807"/>
          </a:xfrm>
        </p:spPr>
        <p:txBody>
          <a:bodyPr/>
          <a:lstStyle/>
          <a:p>
            <a:r>
              <a:rPr lang="ru-RU" dirty="0"/>
              <a:t>Защитите свой бизнес с нашей командой экспертов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BAD9C5DB-369E-41E8-944C-DA16C9967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5938" y="5460963"/>
            <a:ext cx="6379569" cy="406985"/>
          </a:xfrm>
        </p:spPr>
        <p:txBody>
          <a:bodyPr lIns="91440" tIns="45720" rIns="91440" bIns="45720" anchor="t"/>
          <a:lstStyle/>
          <a:p>
            <a:r>
              <a:rPr lang="ru-RU" dirty="0">
                <a:cs typeface="Segoe UI Semibold"/>
              </a:rPr>
              <a:t>Николай </a:t>
            </a:r>
            <a:r>
              <a:rPr lang="ru-RU" dirty="0" err="1">
                <a:cs typeface="Segoe UI Semibold"/>
              </a:rPr>
              <a:t>Коротицкий</a:t>
            </a:r>
            <a:endParaRPr lang="ru-RU" dirty="0">
              <a:cs typeface="Segoe UI Semibold"/>
            </a:endParaRP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BEA062FB-9851-4290-A911-0E6526100C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937" y="5940765"/>
            <a:ext cx="6379569" cy="406985"/>
          </a:xfrm>
        </p:spPr>
        <p:txBody>
          <a:bodyPr lIns="91440" tIns="45720" rIns="91440" bIns="45720" anchor="t"/>
          <a:lstStyle/>
          <a:p>
            <a:r>
              <a:rPr lang="ru-RU" dirty="0"/>
              <a:t>Менеджер по развитию бизнеса</a:t>
            </a:r>
          </a:p>
          <a:p>
            <a:r>
              <a:rPr lang="ru-RU" dirty="0"/>
              <a:t>Департамента сервисных решений</a:t>
            </a:r>
          </a:p>
        </p:txBody>
      </p:sp>
    </p:spTree>
    <p:extLst>
      <p:ext uri="{BB962C8B-B14F-4D97-AF65-F5344CB8AC3E}">
        <p14:creationId xmlns:p14="http://schemas.microsoft.com/office/powerpoint/2010/main" val="1188426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100694" y="1467507"/>
            <a:ext cx="6307271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66A9D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ЗАДАЧА</a:t>
            </a:r>
          </a:p>
          <a:p>
            <a:pPr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1400" dirty="0"/>
              <a:t>После ухода западных вендоров с российского рынка заказчик столкнулся с проблемой отсутствия технической поддержки функционирующего у него оборудования СХД, которое на данный момент невозможно заменить.</a:t>
            </a:r>
          </a:p>
          <a:p>
            <a:r>
              <a:rPr lang="ru-RU" dirty="0">
                <a:solidFill>
                  <a:srgbClr val="66A9D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РЕШЕНИЕ</a:t>
            </a:r>
          </a:p>
          <a:p>
            <a:pPr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1400" dirty="0"/>
              <a:t>Работа по оказанию поддержки ведется круглосуточно, помощь оказывается в режиме «</a:t>
            </a:r>
            <a:r>
              <a:rPr lang="ru-RU" sz="1400" dirty="0" err="1"/>
              <a:t>next</a:t>
            </a:r>
            <a:r>
              <a:rPr lang="ru-RU" sz="1400" dirty="0"/>
              <a:t> </a:t>
            </a:r>
            <a:r>
              <a:rPr lang="ru-RU" sz="1400" dirty="0" err="1"/>
              <a:t>business</a:t>
            </a:r>
            <a:r>
              <a:rPr lang="ru-RU" sz="1400" dirty="0"/>
              <a:t> </a:t>
            </a:r>
            <a:r>
              <a:rPr lang="ru-RU" sz="1400" dirty="0" err="1"/>
              <a:t>day</a:t>
            </a:r>
            <a:r>
              <a:rPr lang="ru-RU" sz="1400" dirty="0"/>
              <a:t>», то есть на следующий рабочий день. В случае, если у заказчика произойдет поломка, выход оборудования из строя, в течение двух рабочих дней приедет специалист, который заменит неработающие детали и проведет пуско-наладочные работы. Если возникший вопрос касается программной части, то инженер оперативно окажет помощь в удаленном режиме. </a:t>
            </a:r>
            <a:r>
              <a:rPr lang="ru-RU" dirty="0">
                <a:solidFill>
                  <a:srgbClr val="66A9D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РЕЗУЛЬТАТ</a:t>
            </a:r>
          </a:p>
          <a:p>
            <a:pPr marL="171450" indent="-17145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 У каждого сотрудника Заказчика есть канал связи с технической поддержкой, через который можно оставить заявку, задать вопрос и проконсультироваться со специалистом.</a:t>
            </a:r>
          </a:p>
          <a:p>
            <a:pPr marL="171450" indent="-17145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Заказчик полностью удовлетворен оказываемыми услугами и планирует существенный рост системы с расширением технической поддержки Softline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504199" y="949612"/>
            <a:ext cx="7735340" cy="7152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902039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ru-RU" sz="20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Заказчик: Нефтегазовая компания</a:t>
            </a: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19" y="3776836"/>
            <a:ext cx="418410" cy="418410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70" y="2383917"/>
            <a:ext cx="432780" cy="432780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43" y="1586775"/>
            <a:ext cx="352659" cy="442319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CEBB1651-04F2-4044-A619-BDCCD50AA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215" y="444639"/>
            <a:ext cx="8680173" cy="615535"/>
          </a:xfrm>
        </p:spPr>
        <p:txBody>
          <a:bodyPr/>
          <a:lstStyle/>
          <a:p>
            <a:r>
              <a:rPr lang="ru-RU" dirty="0"/>
              <a:t>Истории успеха</a:t>
            </a:r>
          </a:p>
        </p:txBody>
      </p:sp>
      <p:pic>
        <p:nvPicPr>
          <p:cNvPr id="11" name="Рисунок 10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3BAAA0C-A6DD-4076-9261-3D68C868FF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7074" y="0"/>
            <a:ext cx="4664926" cy="619849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857A1DE-B253-401D-8FA2-6C31CE6DDA01}"/>
              </a:ext>
            </a:extLst>
          </p:cNvPr>
          <p:cNvSpPr/>
          <p:nvPr/>
        </p:nvSpPr>
        <p:spPr>
          <a:xfrm>
            <a:off x="7527074" y="-2"/>
            <a:ext cx="4663929" cy="6200775"/>
          </a:xfrm>
          <a:prstGeom prst="rect">
            <a:avLst/>
          </a:prstGeom>
          <a:gradFill flip="none" rotWithShape="1">
            <a:gsLst>
              <a:gs pos="0">
                <a:srgbClr val="CE183F">
                  <a:alpha val="80000"/>
                </a:srgbClr>
              </a:gs>
              <a:gs pos="100000">
                <a:srgbClr val="008FFA">
                  <a:alpha val="69804"/>
                </a:srgbClr>
              </a:gs>
            </a:gsLst>
            <a:lin ang="18900000" scaled="1"/>
            <a:tileRect/>
          </a:gradFill>
        </p:spPr>
        <p:txBody>
          <a:bodyPr wrap="square" lIns="0" tIns="0" rIns="0" bIns="0" rtlCol="0" anchor="ctr"/>
          <a:lstStyle/>
          <a:p>
            <a:pPr algn="ctr"/>
            <a:endParaRPr lang="ru-RU" sz="1092">
              <a:solidFill>
                <a:srgbClr val="B01736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9D2DF79-A499-44E7-AAD4-8D8EBAB064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894" y="457892"/>
            <a:ext cx="2376000" cy="41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1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100695" y="1467507"/>
            <a:ext cx="6104778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66A9D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ЗАДАЧА</a:t>
            </a:r>
          </a:p>
          <a:p>
            <a:pPr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Обеспечить работоспособность серверного оборудования Заказчика, расположенного в нескольких крупных регионах РФ.</a:t>
            </a:r>
          </a:p>
          <a:p>
            <a:pPr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endParaRPr lang="ru-RU" sz="600" dirty="0">
              <a:solidFill>
                <a:srgbClr val="66A9D9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ru-RU" dirty="0">
                <a:solidFill>
                  <a:srgbClr val="66A9D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РЕШЕНИЕ</a:t>
            </a:r>
          </a:p>
          <a:p>
            <a:pPr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ГК 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Softline </a:t>
            </a: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подготовила предложение, которое подходило по техническим характеристикам и финансовым параметрам. Для оказания услуг был приобретён большой объём ЗИП</a:t>
            </a:r>
          </a:p>
          <a:p>
            <a:pPr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endParaRPr lang="ru-RU" sz="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ru-RU" dirty="0">
                <a:solidFill>
                  <a:srgbClr val="66A9D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РЕЗУЛЬТАТ</a:t>
            </a:r>
          </a:p>
          <a:p>
            <a:pPr marL="171450" indent="-17145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Контракт на обслуживание серверов и СХД стал уникальным на рынке и эффективным для Заказчика.</a:t>
            </a:r>
          </a:p>
          <a:p>
            <a:pPr marL="171450" indent="-17145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ü"/>
            </a:pPr>
            <a:endParaRPr lang="ru-RU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504199" y="949613"/>
            <a:ext cx="7735340" cy="4559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902039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ru-RU" sz="20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Заказчик: Крупное производство</a:t>
            </a: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70" y="3912816"/>
            <a:ext cx="418410" cy="418410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70" y="2963770"/>
            <a:ext cx="432780" cy="432780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43" y="1586775"/>
            <a:ext cx="352659" cy="442319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CEBB1651-04F2-4044-A619-BDCCD50AA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215" y="444639"/>
            <a:ext cx="8680173" cy="615535"/>
          </a:xfrm>
        </p:spPr>
        <p:txBody>
          <a:bodyPr/>
          <a:lstStyle/>
          <a:p>
            <a:r>
              <a:rPr lang="ru-RU" dirty="0"/>
              <a:t>Истории успеха</a:t>
            </a:r>
          </a:p>
        </p:txBody>
      </p:sp>
      <p:pic>
        <p:nvPicPr>
          <p:cNvPr id="11" name="Рисунок 10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0D922ACA-228B-4D26-BFEE-3FF36E290ED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7074" y="0"/>
            <a:ext cx="4664926" cy="619849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2113737-1E94-4D83-A90A-8E9F9B5ED0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894" y="457892"/>
            <a:ext cx="2376000" cy="41104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3D203A6-C213-41EA-970B-2AD58EB24D86}"/>
              </a:ext>
            </a:extLst>
          </p:cNvPr>
          <p:cNvSpPr/>
          <p:nvPr/>
        </p:nvSpPr>
        <p:spPr>
          <a:xfrm>
            <a:off x="7527074" y="-2"/>
            <a:ext cx="4663929" cy="6200775"/>
          </a:xfrm>
          <a:prstGeom prst="rect">
            <a:avLst/>
          </a:prstGeom>
          <a:gradFill flip="none" rotWithShape="1">
            <a:gsLst>
              <a:gs pos="0">
                <a:srgbClr val="CE183F">
                  <a:alpha val="80000"/>
                </a:srgbClr>
              </a:gs>
              <a:gs pos="100000">
                <a:srgbClr val="008FFA">
                  <a:alpha val="69804"/>
                </a:srgbClr>
              </a:gs>
            </a:gsLst>
            <a:lin ang="18900000" scaled="1"/>
            <a:tileRect/>
          </a:gradFill>
        </p:spPr>
        <p:txBody>
          <a:bodyPr wrap="square" lIns="0" tIns="0" rIns="0" bIns="0" rtlCol="0" anchor="ctr"/>
          <a:lstStyle/>
          <a:p>
            <a:pPr algn="ctr"/>
            <a:endParaRPr lang="ru-RU" sz="1092">
              <a:solidFill>
                <a:srgbClr val="B01736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8D20177-2510-4E9E-A6A8-851AB2AA4F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894" y="459029"/>
            <a:ext cx="2376000" cy="41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1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Стрелка: пятиугольник 71">
            <a:extLst>
              <a:ext uri="{FF2B5EF4-FFF2-40B4-BE49-F238E27FC236}">
                <a16:creationId xmlns:a16="http://schemas.microsoft.com/office/drawing/2014/main" id="{679BCA7E-3015-45A5-8D84-187FC1DD30F4}"/>
              </a:ext>
            </a:extLst>
          </p:cNvPr>
          <p:cNvSpPr/>
          <p:nvPr/>
        </p:nvSpPr>
        <p:spPr>
          <a:xfrm>
            <a:off x="3479395" y="5402670"/>
            <a:ext cx="4625765" cy="864821"/>
          </a:xfrm>
          <a:prstGeom prst="homePlat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7B2C9A-4E50-4B61-A40A-3C86A4952D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ПРИМЕРЫ РЕАЛИЗОВАННЫХ КЕЙСОВ В 2024</a:t>
            </a:r>
            <a:r>
              <a:rPr lang="en-US" dirty="0"/>
              <a:t>Y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0F5982A-FF9A-400D-B52E-F5C21BAE1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12</a:t>
            </a:fld>
            <a:endParaRPr lang="ru-RU"/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2C166DC1-BF08-4CBB-892E-37E5133B3858}"/>
              </a:ext>
            </a:extLst>
          </p:cNvPr>
          <p:cNvGrpSpPr/>
          <p:nvPr/>
        </p:nvGrpSpPr>
        <p:grpSpPr>
          <a:xfrm>
            <a:off x="4201860" y="1692273"/>
            <a:ext cx="3770037" cy="3270848"/>
            <a:chOff x="3898092" y="2046355"/>
            <a:chExt cx="3786477" cy="3469674"/>
          </a:xfrm>
          <a:solidFill>
            <a:srgbClr val="A20C33"/>
          </a:solidFill>
        </p:grpSpPr>
        <p:sp>
          <p:nvSpPr>
            <p:cNvPr id="7" name="Freeform: Shape 4">
              <a:extLst>
                <a:ext uri="{FF2B5EF4-FFF2-40B4-BE49-F238E27FC236}">
                  <a16:creationId xmlns:a16="http://schemas.microsoft.com/office/drawing/2014/main" id="{5EEAEB14-29CE-429E-890C-B1B84D68F13D}"/>
                </a:ext>
              </a:extLst>
            </p:cNvPr>
            <p:cNvSpPr/>
            <p:nvPr/>
          </p:nvSpPr>
          <p:spPr>
            <a:xfrm>
              <a:off x="5753406" y="2102177"/>
              <a:ext cx="1405232" cy="1574277"/>
            </a:xfrm>
            <a:custGeom>
              <a:avLst/>
              <a:gdLst>
                <a:gd name="connsiteX0" fmla="*/ 96641 w 1532517"/>
                <a:gd name="connsiteY0" fmla="*/ 0 h 1716874"/>
                <a:gd name="connsiteX1" fmla="*/ 1522626 w 1532517"/>
                <a:gd name="connsiteY1" fmla="*/ 758191 h 1716874"/>
                <a:gd name="connsiteX2" fmla="*/ 1532517 w 1532517"/>
                <a:gd name="connsiteY2" fmla="*/ 774471 h 1716874"/>
                <a:gd name="connsiteX3" fmla="*/ 988420 w 1532517"/>
                <a:gd name="connsiteY3" fmla="*/ 1716874 h 1716874"/>
                <a:gd name="connsiteX4" fmla="*/ 0 w 1532517"/>
                <a:gd name="connsiteY4" fmla="*/ 4880 h 1716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2517" h="1716874">
                  <a:moveTo>
                    <a:pt x="96641" y="0"/>
                  </a:moveTo>
                  <a:cubicBezTo>
                    <a:pt x="690236" y="0"/>
                    <a:pt x="1213587" y="300753"/>
                    <a:pt x="1522626" y="758191"/>
                  </a:cubicBezTo>
                  <a:lnTo>
                    <a:pt x="1532517" y="774471"/>
                  </a:lnTo>
                  <a:lnTo>
                    <a:pt x="988420" y="1716874"/>
                  </a:lnTo>
                  <a:lnTo>
                    <a:pt x="0" y="488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ID" dirty="0"/>
            </a:p>
          </p:txBody>
        </p:sp>
        <p:sp>
          <p:nvSpPr>
            <p:cNvPr id="8" name="Freeform: Shape 5">
              <a:extLst>
                <a:ext uri="{FF2B5EF4-FFF2-40B4-BE49-F238E27FC236}">
                  <a16:creationId xmlns:a16="http://schemas.microsoft.com/office/drawing/2014/main" id="{EFA9CB85-3BEF-4088-BE5B-4809321B09DE}"/>
                </a:ext>
              </a:extLst>
            </p:cNvPr>
            <p:cNvSpPr/>
            <p:nvPr/>
          </p:nvSpPr>
          <p:spPr>
            <a:xfrm rot="3600000">
              <a:off x="6117085" y="3085285"/>
              <a:ext cx="1478551" cy="1656416"/>
            </a:xfrm>
            <a:custGeom>
              <a:avLst/>
              <a:gdLst>
                <a:gd name="connsiteX0" fmla="*/ 96641 w 1532517"/>
                <a:gd name="connsiteY0" fmla="*/ 0 h 1716874"/>
                <a:gd name="connsiteX1" fmla="*/ 1522626 w 1532517"/>
                <a:gd name="connsiteY1" fmla="*/ 758191 h 1716874"/>
                <a:gd name="connsiteX2" fmla="*/ 1532517 w 1532517"/>
                <a:gd name="connsiteY2" fmla="*/ 774471 h 1716874"/>
                <a:gd name="connsiteX3" fmla="*/ 988420 w 1532517"/>
                <a:gd name="connsiteY3" fmla="*/ 1716874 h 1716874"/>
                <a:gd name="connsiteX4" fmla="*/ 0 w 1532517"/>
                <a:gd name="connsiteY4" fmla="*/ 4880 h 1716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2517" h="1716874">
                  <a:moveTo>
                    <a:pt x="96641" y="0"/>
                  </a:moveTo>
                  <a:cubicBezTo>
                    <a:pt x="690236" y="0"/>
                    <a:pt x="1213587" y="300753"/>
                    <a:pt x="1522626" y="758191"/>
                  </a:cubicBezTo>
                  <a:lnTo>
                    <a:pt x="1532517" y="774471"/>
                  </a:lnTo>
                  <a:lnTo>
                    <a:pt x="988420" y="1716874"/>
                  </a:lnTo>
                  <a:lnTo>
                    <a:pt x="0" y="488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ID" dirty="0"/>
            </a:p>
          </p:txBody>
        </p:sp>
        <p:sp>
          <p:nvSpPr>
            <p:cNvPr id="9" name="Freeform: Shape 6">
              <a:extLst>
                <a:ext uri="{FF2B5EF4-FFF2-40B4-BE49-F238E27FC236}">
                  <a16:creationId xmlns:a16="http://schemas.microsoft.com/office/drawing/2014/main" id="{B5DC0F64-2BCE-4329-86D5-C07A72935583}"/>
                </a:ext>
              </a:extLst>
            </p:cNvPr>
            <p:cNvSpPr/>
            <p:nvPr/>
          </p:nvSpPr>
          <p:spPr>
            <a:xfrm rot="7108234">
              <a:off x="5489236" y="3997923"/>
              <a:ext cx="1441568" cy="1594644"/>
            </a:xfrm>
            <a:custGeom>
              <a:avLst/>
              <a:gdLst>
                <a:gd name="connsiteX0" fmla="*/ 96641 w 1532517"/>
                <a:gd name="connsiteY0" fmla="*/ 0 h 1716874"/>
                <a:gd name="connsiteX1" fmla="*/ 1522626 w 1532517"/>
                <a:gd name="connsiteY1" fmla="*/ 758191 h 1716874"/>
                <a:gd name="connsiteX2" fmla="*/ 1532517 w 1532517"/>
                <a:gd name="connsiteY2" fmla="*/ 774471 h 1716874"/>
                <a:gd name="connsiteX3" fmla="*/ 988420 w 1532517"/>
                <a:gd name="connsiteY3" fmla="*/ 1716874 h 1716874"/>
                <a:gd name="connsiteX4" fmla="*/ 0 w 1532517"/>
                <a:gd name="connsiteY4" fmla="*/ 4880 h 1716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2517" h="1716874">
                  <a:moveTo>
                    <a:pt x="96641" y="0"/>
                  </a:moveTo>
                  <a:cubicBezTo>
                    <a:pt x="690236" y="0"/>
                    <a:pt x="1213587" y="300753"/>
                    <a:pt x="1522626" y="758191"/>
                  </a:cubicBezTo>
                  <a:lnTo>
                    <a:pt x="1532517" y="774471"/>
                  </a:lnTo>
                  <a:lnTo>
                    <a:pt x="988420" y="1716874"/>
                  </a:lnTo>
                  <a:lnTo>
                    <a:pt x="0" y="488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ID" dirty="0"/>
            </a:p>
          </p:txBody>
        </p:sp>
        <p:sp>
          <p:nvSpPr>
            <p:cNvPr id="10" name="Freeform: Shape 8">
              <a:extLst>
                <a:ext uri="{FF2B5EF4-FFF2-40B4-BE49-F238E27FC236}">
                  <a16:creationId xmlns:a16="http://schemas.microsoft.com/office/drawing/2014/main" id="{220BF2F8-8E67-4497-B7DB-D3454538416D}"/>
                </a:ext>
              </a:extLst>
            </p:cNvPr>
            <p:cNvSpPr/>
            <p:nvPr/>
          </p:nvSpPr>
          <p:spPr>
            <a:xfrm rot="10800000">
              <a:off x="4399180" y="3830922"/>
              <a:ext cx="1478803" cy="1656698"/>
            </a:xfrm>
            <a:custGeom>
              <a:avLst/>
              <a:gdLst>
                <a:gd name="connsiteX0" fmla="*/ 96641 w 1532517"/>
                <a:gd name="connsiteY0" fmla="*/ 0 h 1716874"/>
                <a:gd name="connsiteX1" fmla="*/ 1522626 w 1532517"/>
                <a:gd name="connsiteY1" fmla="*/ 758191 h 1716874"/>
                <a:gd name="connsiteX2" fmla="*/ 1532517 w 1532517"/>
                <a:gd name="connsiteY2" fmla="*/ 774471 h 1716874"/>
                <a:gd name="connsiteX3" fmla="*/ 988420 w 1532517"/>
                <a:gd name="connsiteY3" fmla="*/ 1716874 h 1716874"/>
                <a:gd name="connsiteX4" fmla="*/ 0 w 1532517"/>
                <a:gd name="connsiteY4" fmla="*/ 4880 h 1716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2517" h="1716874">
                  <a:moveTo>
                    <a:pt x="96641" y="0"/>
                  </a:moveTo>
                  <a:cubicBezTo>
                    <a:pt x="690236" y="0"/>
                    <a:pt x="1213587" y="300753"/>
                    <a:pt x="1522626" y="758191"/>
                  </a:cubicBezTo>
                  <a:lnTo>
                    <a:pt x="1532517" y="774471"/>
                  </a:lnTo>
                  <a:lnTo>
                    <a:pt x="988420" y="1716874"/>
                  </a:lnTo>
                  <a:lnTo>
                    <a:pt x="0" y="488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ID" dirty="0"/>
            </a:p>
          </p:txBody>
        </p:sp>
        <p:sp>
          <p:nvSpPr>
            <p:cNvPr id="11" name="Freeform: Shape 9">
              <a:extLst>
                <a:ext uri="{FF2B5EF4-FFF2-40B4-BE49-F238E27FC236}">
                  <a16:creationId xmlns:a16="http://schemas.microsoft.com/office/drawing/2014/main" id="{962A3B4E-21F6-4E3E-B234-88962195DF4E}"/>
                </a:ext>
              </a:extLst>
            </p:cNvPr>
            <p:cNvSpPr/>
            <p:nvPr/>
          </p:nvSpPr>
          <p:spPr>
            <a:xfrm rot="14400000">
              <a:off x="3986522" y="2818568"/>
              <a:ext cx="1470184" cy="1647043"/>
            </a:xfrm>
            <a:custGeom>
              <a:avLst/>
              <a:gdLst>
                <a:gd name="connsiteX0" fmla="*/ 96641 w 1532517"/>
                <a:gd name="connsiteY0" fmla="*/ 0 h 1716874"/>
                <a:gd name="connsiteX1" fmla="*/ 1522626 w 1532517"/>
                <a:gd name="connsiteY1" fmla="*/ 758191 h 1716874"/>
                <a:gd name="connsiteX2" fmla="*/ 1532517 w 1532517"/>
                <a:gd name="connsiteY2" fmla="*/ 774471 h 1716874"/>
                <a:gd name="connsiteX3" fmla="*/ 988420 w 1532517"/>
                <a:gd name="connsiteY3" fmla="*/ 1716874 h 1716874"/>
                <a:gd name="connsiteX4" fmla="*/ 0 w 1532517"/>
                <a:gd name="connsiteY4" fmla="*/ 4880 h 1716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2517" h="1716874">
                  <a:moveTo>
                    <a:pt x="96641" y="0"/>
                  </a:moveTo>
                  <a:cubicBezTo>
                    <a:pt x="690236" y="0"/>
                    <a:pt x="1213587" y="300753"/>
                    <a:pt x="1522626" y="758191"/>
                  </a:cubicBezTo>
                  <a:lnTo>
                    <a:pt x="1532517" y="774471"/>
                  </a:lnTo>
                  <a:lnTo>
                    <a:pt x="988420" y="1716874"/>
                  </a:lnTo>
                  <a:lnTo>
                    <a:pt x="0" y="488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ID"/>
            </a:p>
          </p:txBody>
        </p:sp>
        <p:sp>
          <p:nvSpPr>
            <p:cNvPr id="12" name="Freeform: Shape 10">
              <a:extLst>
                <a:ext uri="{FF2B5EF4-FFF2-40B4-BE49-F238E27FC236}">
                  <a16:creationId xmlns:a16="http://schemas.microsoft.com/office/drawing/2014/main" id="{EE20E2CA-FE72-4EFC-A509-937E2345B45D}"/>
                </a:ext>
              </a:extLst>
            </p:cNvPr>
            <p:cNvSpPr/>
            <p:nvPr/>
          </p:nvSpPr>
          <p:spPr>
            <a:xfrm rot="17882207">
              <a:off x="4667988" y="1948597"/>
              <a:ext cx="1437227" cy="1632744"/>
            </a:xfrm>
            <a:custGeom>
              <a:avLst/>
              <a:gdLst>
                <a:gd name="connsiteX0" fmla="*/ 96641 w 1532517"/>
                <a:gd name="connsiteY0" fmla="*/ 0 h 1716874"/>
                <a:gd name="connsiteX1" fmla="*/ 1522626 w 1532517"/>
                <a:gd name="connsiteY1" fmla="*/ 758191 h 1716874"/>
                <a:gd name="connsiteX2" fmla="*/ 1532517 w 1532517"/>
                <a:gd name="connsiteY2" fmla="*/ 774471 h 1716874"/>
                <a:gd name="connsiteX3" fmla="*/ 988420 w 1532517"/>
                <a:gd name="connsiteY3" fmla="*/ 1716874 h 1716874"/>
                <a:gd name="connsiteX4" fmla="*/ 0 w 1532517"/>
                <a:gd name="connsiteY4" fmla="*/ 4880 h 1716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2517" h="1716874">
                  <a:moveTo>
                    <a:pt x="96641" y="0"/>
                  </a:moveTo>
                  <a:cubicBezTo>
                    <a:pt x="690236" y="0"/>
                    <a:pt x="1213587" y="300753"/>
                    <a:pt x="1522626" y="758191"/>
                  </a:cubicBezTo>
                  <a:lnTo>
                    <a:pt x="1532517" y="774471"/>
                  </a:lnTo>
                  <a:lnTo>
                    <a:pt x="988420" y="1716874"/>
                  </a:lnTo>
                  <a:lnTo>
                    <a:pt x="0" y="488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ID" dirty="0"/>
            </a:p>
          </p:txBody>
        </p:sp>
      </p:grpSp>
      <p:sp>
        <p:nvSpPr>
          <p:cNvPr id="13" name="Rectangle: Rounded Corners 21">
            <a:extLst>
              <a:ext uri="{FF2B5EF4-FFF2-40B4-BE49-F238E27FC236}">
                <a16:creationId xmlns:a16="http://schemas.microsoft.com/office/drawing/2014/main" id="{D8164350-52E1-4B2F-BE93-05FCE671581F}"/>
              </a:ext>
            </a:extLst>
          </p:cNvPr>
          <p:cNvSpPr/>
          <p:nvPr/>
        </p:nvSpPr>
        <p:spPr>
          <a:xfrm>
            <a:off x="8560575" y="1915101"/>
            <a:ext cx="98005" cy="692085"/>
          </a:xfrm>
          <a:prstGeom prst="roundRect">
            <a:avLst>
              <a:gd name="adj" fmla="val 50000"/>
            </a:avLst>
          </a:prstGeom>
          <a:solidFill>
            <a:srgbClr val="A20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D">
              <a:solidFill>
                <a:srgbClr val="A20C33"/>
              </a:solidFill>
            </a:endParaRPr>
          </a:p>
        </p:txBody>
      </p:sp>
      <p:sp>
        <p:nvSpPr>
          <p:cNvPr id="14" name="Rectangle: Rounded Corners 22">
            <a:extLst>
              <a:ext uri="{FF2B5EF4-FFF2-40B4-BE49-F238E27FC236}">
                <a16:creationId xmlns:a16="http://schemas.microsoft.com/office/drawing/2014/main" id="{4319DE86-5EF6-431C-A338-A4CADA439E24}"/>
              </a:ext>
            </a:extLst>
          </p:cNvPr>
          <p:cNvSpPr/>
          <p:nvPr/>
        </p:nvSpPr>
        <p:spPr>
          <a:xfrm>
            <a:off x="8586188" y="2893383"/>
            <a:ext cx="98005" cy="692085"/>
          </a:xfrm>
          <a:prstGeom prst="roundRect">
            <a:avLst>
              <a:gd name="adj" fmla="val 50000"/>
            </a:avLst>
          </a:prstGeom>
          <a:solidFill>
            <a:srgbClr val="A20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D">
              <a:solidFill>
                <a:srgbClr val="A20C33"/>
              </a:solidFill>
            </a:endParaRPr>
          </a:p>
        </p:txBody>
      </p:sp>
      <p:sp>
        <p:nvSpPr>
          <p:cNvPr id="15" name="Rectangle: Rounded Corners 23">
            <a:extLst>
              <a:ext uri="{FF2B5EF4-FFF2-40B4-BE49-F238E27FC236}">
                <a16:creationId xmlns:a16="http://schemas.microsoft.com/office/drawing/2014/main" id="{7794ED18-EC0C-47C9-9F67-203055264093}"/>
              </a:ext>
            </a:extLst>
          </p:cNvPr>
          <p:cNvSpPr/>
          <p:nvPr/>
        </p:nvSpPr>
        <p:spPr>
          <a:xfrm>
            <a:off x="8560574" y="4064424"/>
            <a:ext cx="98005" cy="692085"/>
          </a:xfrm>
          <a:prstGeom prst="roundRect">
            <a:avLst>
              <a:gd name="adj" fmla="val 50000"/>
            </a:avLst>
          </a:prstGeom>
          <a:solidFill>
            <a:srgbClr val="A20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D">
              <a:solidFill>
                <a:srgbClr val="A20C33"/>
              </a:solidFill>
            </a:endParaRPr>
          </a:p>
        </p:txBody>
      </p:sp>
      <p:sp>
        <p:nvSpPr>
          <p:cNvPr id="16" name="Rectangle: Rounded Corners 25">
            <a:extLst>
              <a:ext uri="{FF2B5EF4-FFF2-40B4-BE49-F238E27FC236}">
                <a16:creationId xmlns:a16="http://schemas.microsoft.com/office/drawing/2014/main" id="{9F54A377-2FF2-40E2-B552-68B82EB16A90}"/>
              </a:ext>
            </a:extLst>
          </p:cNvPr>
          <p:cNvSpPr/>
          <p:nvPr/>
        </p:nvSpPr>
        <p:spPr>
          <a:xfrm>
            <a:off x="3567050" y="1836944"/>
            <a:ext cx="98005" cy="692085"/>
          </a:xfrm>
          <a:prstGeom prst="roundRect">
            <a:avLst>
              <a:gd name="adj" fmla="val 50000"/>
            </a:avLst>
          </a:prstGeom>
          <a:solidFill>
            <a:srgbClr val="A20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D"/>
          </a:p>
        </p:txBody>
      </p:sp>
      <p:sp>
        <p:nvSpPr>
          <p:cNvPr id="17" name="Rectangle: Rounded Corners 28">
            <a:extLst>
              <a:ext uri="{FF2B5EF4-FFF2-40B4-BE49-F238E27FC236}">
                <a16:creationId xmlns:a16="http://schemas.microsoft.com/office/drawing/2014/main" id="{9D8A3F45-E344-4613-BF0A-626E0B4BDE78}"/>
              </a:ext>
            </a:extLst>
          </p:cNvPr>
          <p:cNvSpPr/>
          <p:nvPr/>
        </p:nvSpPr>
        <p:spPr>
          <a:xfrm>
            <a:off x="3548146" y="2904369"/>
            <a:ext cx="98005" cy="692085"/>
          </a:xfrm>
          <a:prstGeom prst="roundRect">
            <a:avLst>
              <a:gd name="adj" fmla="val 50000"/>
            </a:avLst>
          </a:prstGeom>
          <a:solidFill>
            <a:srgbClr val="A20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D"/>
          </a:p>
        </p:txBody>
      </p:sp>
      <p:sp>
        <p:nvSpPr>
          <p:cNvPr id="18" name="Rectangle: Rounded Corners 29">
            <a:extLst>
              <a:ext uri="{FF2B5EF4-FFF2-40B4-BE49-F238E27FC236}">
                <a16:creationId xmlns:a16="http://schemas.microsoft.com/office/drawing/2014/main" id="{51929EA6-F65D-4441-B518-90DE7FB909A1}"/>
              </a:ext>
            </a:extLst>
          </p:cNvPr>
          <p:cNvSpPr/>
          <p:nvPr/>
        </p:nvSpPr>
        <p:spPr>
          <a:xfrm>
            <a:off x="3549674" y="3929607"/>
            <a:ext cx="98005" cy="692085"/>
          </a:xfrm>
          <a:prstGeom prst="roundRect">
            <a:avLst>
              <a:gd name="adj" fmla="val 50000"/>
            </a:avLst>
          </a:prstGeom>
          <a:solidFill>
            <a:srgbClr val="A20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D"/>
          </a:p>
        </p:txBody>
      </p:sp>
      <p:grpSp>
        <p:nvGrpSpPr>
          <p:cNvPr id="19" name="Group 95">
            <a:extLst>
              <a:ext uri="{FF2B5EF4-FFF2-40B4-BE49-F238E27FC236}">
                <a16:creationId xmlns:a16="http://schemas.microsoft.com/office/drawing/2014/main" id="{6F123D8F-E0DD-4847-BB8B-91CF320E7B67}"/>
              </a:ext>
            </a:extLst>
          </p:cNvPr>
          <p:cNvGrpSpPr/>
          <p:nvPr/>
        </p:nvGrpSpPr>
        <p:grpSpPr>
          <a:xfrm>
            <a:off x="372655" y="1801394"/>
            <a:ext cx="3174899" cy="907141"/>
            <a:chOff x="-59848" y="1485028"/>
            <a:chExt cx="3016181" cy="907141"/>
          </a:xfrm>
        </p:grpSpPr>
        <p:sp>
          <p:nvSpPr>
            <p:cNvPr id="20" name="TextBox 24">
              <a:extLst>
                <a:ext uri="{FF2B5EF4-FFF2-40B4-BE49-F238E27FC236}">
                  <a16:creationId xmlns:a16="http://schemas.microsoft.com/office/drawing/2014/main" id="{3C7C5B10-3D5D-43EF-9A35-2BB1F171A5EA}"/>
                </a:ext>
              </a:extLst>
            </p:cNvPr>
            <p:cNvSpPr txBox="1"/>
            <p:nvPr/>
          </p:nvSpPr>
          <p:spPr>
            <a:xfrm>
              <a:off x="-59848" y="1799699"/>
              <a:ext cx="3016181" cy="5924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44000" algn="r">
                <a:lnSpc>
                  <a:spcPts val="1300"/>
                </a:lnSpc>
                <a:buFont typeface="Arial" panose="020B0604020202020204" pitchFamily="34" charset="0"/>
                <a:buChar char="•"/>
              </a:pPr>
              <a:r>
                <a:rPr lang="ru-RU" sz="1050" dirty="0">
                  <a:solidFill>
                    <a:schemeClr val="tx2">
                      <a:lumMod val="75000"/>
                    </a:schemeClr>
                  </a:solidFill>
                </a:rPr>
                <a:t>ТП продуктов </a:t>
              </a:r>
              <a:r>
                <a:rPr lang="en-US" sz="1050" dirty="0">
                  <a:solidFill>
                    <a:schemeClr val="tx2">
                      <a:lumMod val="75000"/>
                    </a:schemeClr>
                  </a:solidFill>
                </a:rPr>
                <a:t>Microsoft </a:t>
              </a:r>
            </a:p>
            <a:p>
              <a:pPr marL="171450" indent="-144000" algn="r">
                <a:lnSpc>
                  <a:spcPts val="1300"/>
                </a:lnSpc>
                <a:buFont typeface="Arial" panose="020B0604020202020204" pitchFamily="34" charset="0"/>
                <a:buChar char="•"/>
              </a:pPr>
              <a:r>
                <a:rPr lang="ru-RU" sz="1050" dirty="0">
                  <a:solidFill>
                    <a:schemeClr val="tx2">
                      <a:lumMod val="75000"/>
                    </a:schemeClr>
                  </a:solidFill>
                </a:rPr>
                <a:t>ТП серверного и сетевого</a:t>
              </a:r>
              <a:r>
                <a:rPr lang="en-US" sz="1050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ru-RU" sz="1050" dirty="0">
                  <a:solidFill>
                    <a:schemeClr val="tx2">
                      <a:lumMod val="75000"/>
                    </a:schemeClr>
                  </a:solidFill>
                </a:rPr>
                <a:t>оборудования </a:t>
              </a:r>
              <a:r>
                <a:rPr lang="en-US" sz="1050" dirty="0">
                  <a:solidFill>
                    <a:schemeClr val="tx2">
                      <a:lumMod val="75000"/>
                    </a:schemeClr>
                  </a:solidFill>
                </a:rPr>
                <a:t>(HPE, </a:t>
              </a:r>
              <a:r>
                <a:rPr lang="ru-RU" sz="1050" dirty="0" err="1">
                  <a:solidFill>
                    <a:schemeClr val="tx2">
                      <a:lumMod val="75000"/>
                    </a:schemeClr>
                  </a:solidFill>
                </a:rPr>
                <a:t>Cisco</a:t>
              </a:r>
              <a:r>
                <a:rPr lang="ru-RU" sz="1050" dirty="0">
                  <a:solidFill>
                    <a:schemeClr val="tx2">
                      <a:lumMod val="75000"/>
                    </a:schemeClr>
                  </a:solidFill>
                </a:rPr>
                <a:t> и </a:t>
              </a:r>
              <a:r>
                <a:rPr lang="ru-RU" sz="1050" dirty="0" err="1">
                  <a:solidFill>
                    <a:schemeClr val="tx2">
                      <a:lumMod val="75000"/>
                    </a:schemeClr>
                  </a:solidFill>
                </a:rPr>
                <a:t>Extreme</a:t>
              </a:r>
              <a:r>
                <a:rPr lang="en-US" sz="1050" dirty="0">
                  <a:solidFill>
                    <a:schemeClr val="tx2">
                      <a:lumMod val="75000"/>
                    </a:schemeClr>
                  </a:solidFill>
                </a:rPr>
                <a:t>)</a:t>
              </a:r>
              <a:r>
                <a:rPr lang="ru-RU" sz="1050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endParaRPr lang="en-ID" sz="105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1" name="TextBox 30">
              <a:extLst>
                <a:ext uri="{FF2B5EF4-FFF2-40B4-BE49-F238E27FC236}">
                  <a16:creationId xmlns:a16="http://schemas.microsoft.com/office/drawing/2014/main" id="{55A30268-8BBA-40D0-A90D-69EC91DCB84C}"/>
                </a:ext>
              </a:extLst>
            </p:cNvPr>
            <p:cNvSpPr txBox="1"/>
            <p:nvPr/>
          </p:nvSpPr>
          <p:spPr>
            <a:xfrm>
              <a:off x="170942" y="1485028"/>
              <a:ext cx="278539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ru-RU" b="1" dirty="0">
                  <a:solidFill>
                    <a:srgbClr val="A20C33"/>
                  </a:solidFill>
                </a:rPr>
                <a:t>АВТОПРОИЗВОДИТЕЛЬ</a:t>
              </a:r>
              <a:endParaRPr lang="en-ID" sz="1600" b="1" dirty="0"/>
            </a:p>
          </p:txBody>
        </p:sp>
      </p:grpSp>
      <p:sp>
        <p:nvSpPr>
          <p:cNvPr id="27" name="TextBox 92">
            <a:extLst>
              <a:ext uri="{FF2B5EF4-FFF2-40B4-BE49-F238E27FC236}">
                <a16:creationId xmlns:a16="http://schemas.microsoft.com/office/drawing/2014/main" id="{F004228A-7B43-47DC-91DF-0F0604186499}"/>
              </a:ext>
            </a:extLst>
          </p:cNvPr>
          <p:cNvSpPr txBox="1"/>
          <p:nvPr/>
        </p:nvSpPr>
        <p:spPr>
          <a:xfrm>
            <a:off x="3660788" y="5435979"/>
            <a:ext cx="4281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КОЛИЧЕСТВО ПРОЕКТОВ  </a:t>
            </a:r>
            <a:r>
              <a:rPr lang="ru-RU" sz="4000" b="1" dirty="0">
                <a:solidFill>
                  <a:srgbClr val="A20C33"/>
                </a:solidFill>
              </a:rPr>
              <a:t>200+</a:t>
            </a:r>
            <a:endParaRPr lang="en-ID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AEA2E4C-0C1D-4FD5-BEF8-7862F4FCA195}"/>
              </a:ext>
            </a:extLst>
          </p:cNvPr>
          <p:cNvSpPr txBox="1">
            <a:spLocks/>
          </p:cNvSpPr>
          <p:nvPr/>
        </p:nvSpPr>
        <p:spPr>
          <a:xfrm>
            <a:off x="5395866" y="3424282"/>
            <a:ext cx="1389767" cy="62272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tx1"/>
                </a:solidFill>
              </a:rPr>
              <a:t>ТП </a:t>
            </a:r>
            <a:r>
              <a:rPr lang="en-US" sz="1800" b="1" dirty="0">
                <a:solidFill>
                  <a:schemeClr val="tx1"/>
                </a:solidFill>
              </a:rPr>
              <a:t>Softline</a:t>
            </a:r>
          </a:p>
        </p:txBody>
      </p:sp>
      <p:grpSp>
        <p:nvGrpSpPr>
          <p:cNvPr id="29" name="Group 96">
            <a:extLst>
              <a:ext uri="{FF2B5EF4-FFF2-40B4-BE49-F238E27FC236}">
                <a16:creationId xmlns:a16="http://schemas.microsoft.com/office/drawing/2014/main" id="{1DD8F22D-C41D-4703-BF45-A7A428700800}"/>
              </a:ext>
            </a:extLst>
          </p:cNvPr>
          <p:cNvGrpSpPr/>
          <p:nvPr/>
        </p:nvGrpSpPr>
        <p:grpSpPr>
          <a:xfrm>
            <a:off x="894433" y="2910410"/>
            <a:ext cx="2585232" cy="1026262"/>
            <a:chOff x="371100" y="1570092"/>
            <a:chExt cx="2585232" cy="1026262"/>
          </a:xfrm>
        </p:grpSpPr>
        <p:sp>
          <p:nvSpPr>
            <p:cNvPr id="30" name="TextBox 97">
              <a:extLst>
                <a:ext uri="{FF2B5EF4-FFF2-40B4-BE49-F238E27FC236}">
                  <a16:creationId xmlns:a16="http://schemas.microsoft.com/office/drawing/2014/main" id="{C4EB94CD-7713-44AF-A52D-9095FCF753B5}"/>
                </a:ext>
              </a:extLst>
            </p:cNvPr>
            <p:cNvSpPr txBox="1"/>
            <p:nvPr/>
          </p:nvSpPr>
          <p:spPr>
            <a:xfrm>
              <a:off x="371100" y="1857690"/>
              <a:ext cx="258021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 algn="r">
                <a:buFont typeface="Arial" panose="020B0604020202020204" pitchFamily="34" charset="0"/>
                <a:buChar char="•"/>
              </a:pPr>
              <a:r>
                <a:rPr lang="ru-RU" sz="1050" dirty="0">
                  <a:solidFill>
                    <a:schemeClr val="tx2">
                      <a:lumMod val="75000"/>
                    </a:schemeClr>
                  </a:solidFill>
                </a:rPr>
                <a:t>ТП сетевого оборудования </a:t>
              </a:r>
              <a:r>
                <a:rPr lang="en-ID" sz="1050" dirty="0">
                  <a:solidFill>
                    <a:schemeClr val="tx2">
                      <a:lumMod val="75000"/>
                    </a:schemeClr>
                  </a:solidFill>
                </a:rPr>
                <a:t>Cisco</a:t>
              </a:r>
              <a:endParaRPr lang="ru-RU" sz="1050" dirty="0">
                <a:solidFill>
                  <a:schemeClr val="tx2">
                    <a:lumMod val="75000"/>
                  </a:schemeClr>
                </a:solidFill>
              </a:endParaRPr>
            </a:p>
            <a:p>
              <a:pPr marL="171450" indent="-171450" algn="r">
                <a:buFont typeface="Arial" panose="020B0604020202020204" pitchFamily="34" charset="0"/>
                <a:buChar char="•"/>
              </a:pPr>
              <a:r>
                <a:rPr lang="ru-RU" sz="1050" dirty="0">
                  <a:solidFill>
                    <a:schemeClr val="tx2">
                      <a:lumMod val="75000"/>
                    </a:schemeClr>
                  </a:solidFill>
                </a:rPr>
                <a:t>ТП сервера и СХД</a:t>
              </a:r>
              <a:r>
                <a:rPr lang="en-US" sz="1050" dirty="0">
                  <a:solidFill>
                    <a:schemeClr val="tx2">
                      <a:lumMod val="75000"/>
                    </a:schemeClr>
                  </a:solidFill>
                </a:rPr>
                <a:t>, </a:t>
              </a:r>
              <a:r>
                <a:rPr lang="ru-RU" sz="1050" dirty="0">
                  <a:solidFill>
                    <a:schemeClr val="tx2">
                      <a:lumMod val="75000"/>
                    </a:schemeClr>
                  </a:solidFill>
                </a:rPr>
                <a:t>ПО </a:t>
              </a:r>
              <a:r>
                <a:rPr lang="en-US" sz="1050" dirty="0">
                  <a:solidFill>
                    <a:schemeClr val="tx2">
                      <a:lumMod val="75000"/>
                    </a:schemeClr>
                  </a:solidFill>
                </a:rPr>
                <a:t>(</a:t>
              </a:r>
              <a:r>
                <a:rPr lang="en-ID" sz="1050" dirty="0">
                  <a:solidFill>
                    <a:schemeClr val="tx2">
                      <a:lumMod val="75000"/>
                    </a:schemeClr>
                  </a:solidFill>
                </a:rPr>
                <a:t>IBM, Lenovo, Cisco, VMWare, </a:t>
              </a:r>
              <a:r>
                <a:rPr lang="en-ID" sz="1050" dirty="0" err="1">
                  <a:solidFill>
                    <a:schemeClr val="tx2">
                      <a:lumMod val="75000"/>
                    </a:schemeClr>
                  </a:solidFill>
                </a:rPr>
                <a:t>CyberProtect</a:t>
              </a:r>
              <a:r>
                <a:rPr lang="ru-RU" sz="1050" dirty="0">
                  <a:solidFill>
                    <a:schemeClr val="tx2">
                      <a:lumMod val="75000"/>
                    </a:schemeClr>
                  </a:solidFill>
                </a:rPr>
                <a:t>)</a:t>
              </a:r>
            </a:p>
            <a:p>
              <a:pPr algn="r"/>
              <a:endParaRPr lang="en-ID" sz="1050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31" name="TextBox 98">
              <a:extLst>
                <a:ext uri="{FF2B5EF4-FFF2-40B4-BE49-F238E27FC236}">
                  <a16:creationId xmlns:a16="http://schemas.microsoft.com/office/drawing/2014/main" id="{6E9BBE08-CA22-425F-ABFF-C6A5B96A3ADD}"/>
                </a:ext>
              </a:extLst>
            </p:cNvPr>
            <p:cNvSpPr txBox="1"/>
            <p:nvPr/>
          </p:nvSpPr>
          <p:spPr>
            <a:xfrm>
              <a:off x="569423" y="1570092"/>
              <a:ext cx="238690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ru-RU" b="1" dirty="0">
                  <a:solidFill>
                    <a:srgbClr val="A20C33"/>
                  </a:solidFill>
                </a:rPr>
                <a:t>РИТЕЙЛ</a:t>
              </a:r>
              <a:r>
                <a:rPr lang="ru-RU" dirty="0"/>
                <a:t> </a:t>
              </a:r>
              <a:endParaRPr lang="en-ID" sz="1600" b="1" dirty="0"/>
            </a:p>
          </p:txBody>
        </p:sp>
      </p:grpSp>
      <p:grpSp>
        <p:nvGrpSpPr>
          <p:cNvPr id="32" name="Group 99">
            <a:extLst>
              <a:ext uri="{FF2B5EF4-FFF2-40B4-BE49-F238E27FC236}">
                <a16:creationId xmlns:a16="http://schemas.microsoft.com/office/drawing/2014/main" id="{B2606641-12E7-4D0E-9AF2-81A3E04A8425}"/>
              </a:ext>
            </a:extLst>
          </p:cNvPr>
          <p:cNvGrpSpPr/>
          <p:nvPr/>
        </p:nvGrpSpPr>
        <p:grpSpPr>
          <a:xfrm>
            <a:off x="299294" y="3893116"/>
            <a:ext cx="3184563" cy="912766"/>
            <a:chOff x="-225567" y="1527560"/>
            <a:chExt cx="3184563" cy="912766"/>
          </a:xfrm>
        </p:grpSpPr>
        <p:sp>
          <p:nvSpPr>
            <p:cNvPr id="33" name="TextBox 100">
              <a:extLst>
                <a:ext uri="{FF2B5EF4-FFF2-40B4-BE49-F238E27FC236}">
                  <a16:creationId xmlns:a16="http://schemas.microsoft.com/office/drawing/2014/main" id="{42F76BCE-CDEB-4F1B-AB27-D7516B38C423}"/>
                </a:ext>
              </a:extLst>
            </p:cNvPr>
            <p:cNvSpPr txBox="1"/>
            <p:nvPr/>
          </p:nvSpPr>
          <p:spPr>
            <a:xfrm>
              <a:off x="-225567" y="1840162"/>
              <a:ext cx="3184563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 algn="r">
                <a:buFont typeface="Arial" panose="020B0604020202020204" pitchFamily="34" charset="0"/>
                <a:buChar char="•"/>
              </a:pPr>
              <a:r>
                <a:rPr lang="ru-RU" sz="1100" dirty="0">
                  <a:solidFill>
                    <a:schemeClr val="tx2">
                      <a:lumMod val="75000"/>
                    </a:schemeClr>
                  </a:solidFill>
                </a:rPr>
                <a:t>ТП серверного </a:t>
              </a:r>
              <a:r>
                <a:rPr lang="ru-RU" sz="1050" dirty="0">
                  <a:solidFill>
                    <a:schemeClr val="tx2">
                      <a:lumMod val="75000"/>
                    </a:schemeClr>
                  </a:solidFill>
                </a:rPr>
                <a:t>оборудования H</a:t>
              </a:r>
              <a:r>
                <a:rPr lang="en-US" sz="1050" dirty="0">
                  <a:solidFill>
                    <a:schemeClr val="tx2">
                      <a:lumMod val="75000"/>
                    </a:schemeClr>
                  </a:solidFill>
                </a:rPr>
                <a:t>p</a:t>
              </a:r>
              <a:r>
                <a:rPr lang="ru-RU" sz="1050" dirty="0">
                  <a:solidFill>
                    <a:schemeClr val="tx2">
                      <a:lumMod val="75000"/>
                    </a:schemeClr>
                  </a:solidFill>
                </a:rPr>
                <a:t>e</a:t>
              </a:r>
              <a:endParaRPr lang="en-US" sz="1050" dirty="0">
                <a:solidFill>
                  <a:schemeClr val="tx2">
                    <a:lumMod val="75000"/>
                  </a:schemeClr>
                </a:solidFill>
              </a:endParaRPr>
            </a:p>
            <a:p>
              <a:pPr marL="171450" indent="-171450" algn="r">
                <a:buFont typeface="Arial" panose="020B0604020202020204" pitchFamily="34" charset="0"/>
                <a:buChar char="•"/>
              </a:pPr>
              <a:r>
                <a:rPr lang="ru-RU" sz="1050" dirty="0">
                  <a:solidFill>
                    <a:schemeClr val="tx2">
                      <a:lumMod val="75000"/>
                    </a:schemeClr>
                  </a:solidFill>
                </a:rPr>
                <a:t>ТП сетевого оборудования С</a:t>
              </a:r>
              <a:r>
                <a:rPr lang="en-US" sz="1050" dirty="0" err="1">
                  <a:solidFill>
                    <a:schemeClr val="tx2">
                      <a:lumMod val="75000"/>
                    </a:schemeClr>
                  </a:solidFill>
                </a:rPr>
                <a:t>isco</a:t>
              </a:r>
              <a:endParaRPr lang="ru-RU" sz="1050" dirty="0">
                <a:solidFill>
                  <a:schemeClr val="tx2">
                    <a:lumMod val="75000"/>
                  </a:schemeClr>
                </a:solidFill>
              </a:endParaRPr>
            </a:p>
            <a:p>
              <a:pPr marL="171450" indent="-171450" algn="r">
                <a:buFont typeface="Arial" panose="020B0604020202020204" pitchFamily="34" charset="0"/>
                <a:buChar char="•"/>
              </a:pPr>
              <a:r>
                <a:rPr lang="ru-RU" sz="1050" dirty="0">
                  <a:solidFill>
                    <a:schemeClr val="tx2">
                      <a:lumMod val="75000"/>
                    </a:schemeClr>
                  </a:solidFill>
                </a:rPr>
                <a:t>ТП </a:t>
              </a:r>
              <a:r>
                <a:rPr lang="ru-RU" sz="1100" dirty="0">
                  <a:solidFill>
                    <a:schemeClr val="tx2">
                      <a:lumMod val="75000"/>
                    </a:schemeClr>
                  </a:solidFill>
                </a:rPr>
                <a:t>СХД </a:t>
              </a:r>
              <a:r>
                <a:rPr lang="en-US" sz="1100" dirty="0">
                  <a:solidFill>
                    <a:schemeClr val="tx2">
                      <a:lumMod val="75000"/>
                    </a:schemeClr>
                  </a:solidFill>
                </a:rPr>
                <a:t>HPE</a:t>
              </a:r>
            </a:p>
          </p:txBody>
        </p:sp>
        <p:sp>
          <p:nvSpPr>
            <p:cNvPr id="34" name="TextBox 101">
              <a:extLst>
                <a:ext uri="{FF2B5EF4-FFF2-40B4-BE49-F238E27FC236}">
                  <a16:creationId xmlns:a16="http://schemas.microsoft.com/office/drawing/2014/main" id="{D761215B-FFCC-43C9-8F61-8FCFB7888646}"/>
                </a:ext>
              </a:extLst>
            </p:cNvPr>
            <p:cNvSpPr txBox="1"/>
            <p:nvPr/>
          </p:nvSpPr>
          <p:spPr>
            <a:xfrm>
              <a:off x="569423" y="1527560"/>
              <a:ext cx="238690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ru-RU" b="1" dirty="0">
                  <a:solidFill>
                    <a:srgbClr val="A20C33"/>
                  </a:solidFill>
                </a:rPr>
                <a:t>МЕДИА ХОЛДИНГ</a:t>
              </a:r>
              <a:r>
                <a:rPr lang="ru-RU" dirty="0"/>
                <a:t> </a:t>
              </a:r>
              <a:endParaRPr lang="en-ID" sz="1600" b="1" dirty="0"/>
            </a:p>
          </p:txBody>
        </p:sp>
      </p:grpSp>
      <p:grpSp>
        <p:nvGrpSpPr>
          <p:cNvPr id="35" name="Group 102">
            <a:extLst>
              <a:ext uri="{FF2B5EF4-FFF2-40B4-BE49-F238E27FC236}">
                <a16:creationId xmlns:a16="http://schemas.microsoft.com/office/drawing/2014/main" id="{28F8B9FC-265A-4B7B-82B8-6ED13A1C6EA3}"/>
              </a:ext>
            </a:extLst>
          </p:cNvPr>
          <p:cNvGrpSpPr/>
          <p:nvPr/>
        </p:nvGrpSpPr>
        <p:grpSpPr>
          <a:xfrm>
            <a:off x="8745462" y="1866341"/>
            <a:ext cx="3236963" cy="1017932"/>
            <a:chOff x="376116" y="1515291"/>
            <a:chExt cx="3236963" cy="1017932"/>
          </a:xfrm>
        </p:grpSpPr>
        <p:sp>
          <p:nvSpPr>
            <p:cNvPr id="36" name="TextBox 103">
              <a:extLst>
                <a:ext uri="{FF2B5EF4-FFF2-40B4-BE49-F238E27FC236}">
                  <a16:creationId xmlns:a16="http://schemas.microsoft.com/office/drawing/2014/main" id="{4DBAA912-3120-4A00-9BFF-435F39E5DCEE}"/>
                </a:ext>
              </a:extLst>
            </p:cNvPr>
            <p:cNvSpPr txBox="1"/>
            <p:nvPr/>
          </p:nvSpPr>
          <p:spPr>
            <a:xfrm>
              <a:off x="376116" y="1794559"/>
              <a:ext cx="323696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50" dirty="0">
                  <a:solidFill>
                    <a:schemeClr val="tx2">
                      <a:lumMod val="75000"/>
                    </a:schemeClr>
                  </a:solidFill>
                </a:rPr>
                <a:t>ТП и администрирование ИТ</a:t>
              </a:r>
              <a:r>
                <a:rPr lang="en-US" sz="1050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ru-RU" sz="1050" dirty="0">
                  <a:solidFill>
                    <a:schemeClr val="tx2">
                      <a:lumMod val="75000"/>
                    </a:schemeClr>
                  </a:solidFill>
                </a:rPr>
                <a:t>инфраструктуры (HP, IBM, </a:t>
              </a:r>
              <a:r>
                <a:rPr lang="ru-RU" sz="1050" dirty="0" err="1">
                  <a:solidFill>
                    <a:schemeClr val="tx2">
                      <a:lumMod val="75000"/>
                    </a:schemeClr>
                  </a:solidFill>
                </a:rPr>
                <a:t>Lenovo</a:t>
              </a:r>
              <a:r>
                <a:rPr lang="ru-RU" sz="1050" dirty="0">
                  <a:solidFill>
                    <a:schemeClr val="tx2">
                      <a:lumMod val="75000"/>
                    </a:schemeClr>
                  </a:solidFill>
                </a:rPr>
                <a:t>, </a:t>
              </a:r>
              <a:r>
                <a:rPr lang="ru-RU" sz="1050" dirty="0" err="1">
                  <a:solidFill>
                    <a:schemeClr val="tx2">
                      <a:lumMod val="75000"/>
                    </a:schemeClr>
                  </a:solidFill>
                </a:rPr>
                <a:t>Aruba</a:t>
              </a:r>
              <a:r>
                <a:rPr lang="ru-RU" sz="1050" dirty="0">
                  <a:solidFill>
                    <a:schemeClr val="tx2">
                      <a:lumMod val="75000"/>
                    </a:schemeClr>
                  </a:solidFill>
                </a:rPr>
                <a:t>, </a:t>
              </a:r>
              <a:r>
                <a:rPr lang="ru-RU" sz="1050" dirty="0" err="1">
                  <a:solidFill>
                    <a:schemeClr val="tx2">
                      <a:lumMod val="75000"/>
                    </a:schemeClr>
                  </a:solidFill>
                </a:rPr>
                <a:t>Cisco</a:t>
              </a:r>
              <a:r>
                <a:rPr lang="ru-RU" sz="1050" dirty="0">
                  <a:solidFill>
                    <a:schemeClr val="tx2">
                      <a:lumMod val="75000"/>
                    </a:schemeClr>
                  </a:solidFill>
                </a:rPr>
                <a:t>, </a:t>
              </a:r>
              <a:r>
                <a:rPr lang="ru-RU" sz="1050" dirty="0" err="1">
                  <a:solidFill>
                    <a:schemeClr val="tx2">
                      <a:lumMod val="75000"/>
                    </a:schemeClr>
                  </a:solidFill>
                </a:rPr>
                <a:t>Avaya</a:t>
              </a:r>
              <a:r>
                <a:rPr lang="ru-RU" sz="1050" dirty="0">
                  <a:solidFill>
                    <a:schemeClr val="tx2">
                      <a:lumMod val="75000"/>
                    </a:schemeClr>
                  </a:solidFill>
                </a:rPr>
                <a:t>)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50" dirty="0">
                  <a:solidFill>
                    <a:schemeClr val="tx2">
                      <a:lumMod val="75000"/>
                    </a:schemeClr>
                  </a:solidFill>
                </a:rPr>
                <a:t>ТП ВКС </a:t>
              </a:r>
              <a:r>
                <a:rPr lang="en-ID" sz="1050" dirty="0">
                  <a:solidFill>
                    <a:schemeClr val="tx2">
                      <a:lumMod val="75000"/>
                    </a:schemeClr>
                  </a:solidFill>
                </a:rPr>
                <a:t>Cisco</a:t>
              </a:r>
              <a:endParaRPr lang="ru-RU" sz="1050" dirty="0">
                <a:solidFill>
                  <a:schemeClr val="tx2">
                    <a:lumMod val="75000"/>
                  </a:schemeClr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50" dirty="0">
                  <a:solidFill>
                    <a:schemeClr val="tx2">
                      <a:lumMod val="75000"/>
                    </a:schemeClr>
                  </a:solidFill>
                </a:rPr>
                <a:t>ТП серверов и СХД </a:t>
              </a:r>
              <a:r>
                <a:rPr lang="en-US" sz="1050" dirty="0">
                  <a:solidFill>
                    <a:schemeClr val="tx2">
                      <a:lumMod val="75000"/>
                    </a:schemeClr>
                  </a:solidFill>
                </a:rPr>
                <a:t>(Dell, EMC, Huawei)</a:t>
              </a:r>
              <a:endParaRPr lang="en-ID" sz="105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37" name="TextBox 104">
              <a:extLst>
                <a:ext uri="{FF2B5EF4-FFF2-40B4-BE49-F238E27FC236}">
                  <a16:creationId xmlns:a16="http://schemas.microsoft.com/office/drawing/2014/main" id="{F950CC13-C28A-468C-8C5B-6F372DC5330A}"/>
                </a:ext>
              </a:extLst>
            </p:cNvPr>
            <p:cNvSpPr txBox="1"/>
            <p:nvPr/>
          </p:nvSpPr>
          <p:spPr>
            <a:xfrm>
              <a:off x="401730" y="1515291"/>
              <a:ext cx="238690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b="1" dirty="0">
                  <a:solidFill>
                    <a:srgbClr val="A20C33"/>
                  </a:solidFill>
                </a:rPr>
                <a:t>ГОССЕКТОР </a:t>
              </a:r>
              <a:endParaRPr lang="en-ID" b="1" dirty="0">
                <a:solidFill>
                  <a:srgbClr val="A20C33"/>
                </a:solidFill>
              </a:endParaRPr>
            </a:p>
          </p:txBody>
        </p:sp>
      </p:grpSp>
      <p:grpSp>
        <p:nvGrpSpPr>
          <p:cNvPr id="38" name="Group 105">
            <a:extLst>
              <a:ext uri="{FF2B5EF4-FFF2-40B4-BE49-F238E27FC236}">
                <a16:creationId xmlns:a16="http://schemas.microsoft.com/office/drawing/2014/main" id="{21A09594-1D8A-4CBE-B130-17402DB9C762}"/>
              </a:ext>
            </a:extLst>
          </p:cNvPr>
          <p:cNvGrpSpPr/>
          <p:nvPr/>
        </p:nvGrpSpPr>
        <p:grpSpPr>
          <a:xfrm>
            <a:off x="8770277" y="2899424"/>
            <a:ext cx="3166428" cy="1160497"/>
            <a:chOff x="375318" y="1570092"/>
            <a:chExt cx="3166428" cy="1160497"/>
          </a:xfrm>
        </p:grpSpPr>
        <p:sp>
          <p:nvSpPr>
            <p:cNvPr id="39" name="TextBox 106">
              <a:extLst>
                <a:ext uri="{FF2B5EF4-FFF2-40B4-BE49-F238E27FC236}">
                  <a16:creationId xmlns:a16="http://schemas.microsoft.com/office/drawing/2014/main" id="{364B5C3E-3B81-4A52-A625-CF4E3CDD7A04}"/>
                </a:ext>
              </a:extLst>
            </p:cNvPr>
            <p:cNvSpPr txBox="1"/>
            <p:nvPr/>
          </p:nvSpPr>
          <p:spPr>
            <a:xfrm>
              <a:off x="375318" y="1830343"/>
              <a:ext cx="3166428" cy="9002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50" dirty="0">
                  <a:solidFill>
                    <a:schemeClr val="tx2">
                      <a:lumMod val="75000"/>
                    </a:schemeClr>
                  </a:solidFill>
                </a:rPr>
                <a:t>ТП оборудования </a:t>
              </a:r>
              <a:r>
                <a:rPr lang="en-ID" sz="1050" dirty="0">
                  <a:solidFill>
                    <a:schemeClr val="tx2">
                      <a:lumMod val="75000"/>
                    </a:schemeClr>
                  </a:solidFill>
                </a:rPr>
                <a:t>IBM</a:t>
              </a:r>
              <a:endParaRPr lang="ru-RU" sz="1050" dirty="0">
                <a:solidFill>
                  <a:schemeClr val="tx2">
                    <a:lumMod val="75000"/>
                  </a:schemeClr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50" dirty="0">
                  <a:solidFill>
                    <a:schemeClr val="tx2">
                      <a:lumMod val="75000"/>
                    </a:schemeClr>
                  </a:solidFill>
                </a:rPr>
                <a:t>ТП ПО (</a:t>
              </a:r>
              <a:r>
                <a:rPr lang="en-US" sz="1050" dirty="0">
                  <a:solidFill>
                    <a:schemeClr val="tx2">
                      <a:lumMod val="75000"/>
                    </a:schemeClr>
                  </a:solidFill>
                </a:rPr>
                <a:t>RedHat</a:t>
              </a:r>
              <a:r>
                <a:rPr lang="ru-RU" sz="1050" dirty="0">
                  <a:solidFill>
                    <a:schemeClr val="tx2">
                      <a:lumMod val="75000"/>
                    </a:schemeClr>
                  </a:solidFill>
                </a:rPr>
                <a:t>, </a:t>
              </a:r>
              <a:r>
                <a:rPr lang="en-US" sz="1050" dirty="0">
                  <a:solidFill>
                    <a:schemeClr val="tx2">
                      <a:lumMod val="75000"/>
                    </a:schemeClr>
                  </a:solidFill>
                </a:rPr>
                <a:t>Veeam</a:t>
              </a:r>
              <a:r>
                <a:rPr lang="ru-RU" sz="1050" dirty="0">
                  <a:solidFill>
                    <a:schemeClr val="tx2">
                      <a:lumMod val="75000"/>
                    </a:schemeClr>
                  </a:solidFill>
                </a:rPr>
                <a:t>, </a:t>
              </a:r>
              <a:r>
                <a:rPr lang="en-US" sz="1050" dirty="0">
                  <a:solidFill>
                    <a:schemeClr val="tx2">
                      <a:lumMod val="75000"/>
                    </a:schemeClr>
                  </a:solidFill>
                </a:rPr>
                <a:t>VMWare</a:t>
              </a:r>
              <a:r>
                <a:rPr lang="ru-RU" sz="1050" dirty="0">
                  <a:solidFill>
                    <a:schemeClr val="tx2">
                      <a:lumMod val="75000"/>
                    </a:schemeClr>
                  </a:solidFill>
                </a:rPr>
                <a:t>, </a:t>
              </a:r>
              <a:r>
                <a:rPr lang="en-US" sz="1050" dirty="0">
                  <a:solidFill>
                    <a:schemeClr val="tx2">
                      <a:lumMod val="75000"/>
                    </a:schemeClr>
                  </a:solidFill>
                </a:rPr>
                <a:t>Citrix</a:t>
              </a:r>
              <a:r>
                <a:rPr lang="ru-RU" sz="1050" dirty="0">
                  <a:solidFill>
                    <a:schemeClr val="tx2">
                      <a:lumMod val="75000"/>
                    </a:schemeClr>
                  </a:solidFill>
                </a:rPr>
                <a:t>)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50" dirty="0">
                  <a:solidFill>
                    <a:schemeClr val="tx2">
                      <a:lumMod val="75000"/>
                    </a:schemeClr>
                  </a:solidFill>
                </a:rPr>
                <a:t>ТП ИТ-инфраструктуры (</a:t>
              </a:r>
              <a:r>
                <a:rPr lang="en-US" sz="1050" dirty="0">
                  <a:solidFill>
                    <a:schemeClr val="tx2">
                      <a:lumMod val="75000"/>
                    </a:schemeClr>
                  </a:solidFill>
                </a:rPr>
                <a:t>HP, Lenovo, Dell, Acer, Asus, Avaya, Hitachi, </a:t>
              </a:r>
              <a:r>
                <a:rPr lang="en-US" sz="1050" dirty="0" err="1">
                  <a:solidFill>
                    <a:schemeClr val="tx2">
                      <a:lumMod val="75000"/>
                    </a:schemeClr>
                  </a:solidFill>
                </a:rPr>
                <a:t>Kraftway</a:t>
              </a:r>
              <a:r>
                <a:rPr lang="en-US" sz="1050" dirty="0">
                  <a:solidFill>
                    <a:schemeClr val="tx2">
                      <a:lumMod val="75000"/>
                    </a:schemeClr>
                  </a:solidFill>
                </a:rPr>
                <a:t>, MS, Citrix, Veeam, VMWare</a:t>
              </a:r>
              <a:r>
                <a:rPr lang="ru-RU" sz="1050" dirty="0">
                  <a:solidFill>
                    <a:schemeClr val="tx2">
                      <a:lumMod val="75000"/>
                    </a:schemeClr>
                  </a:solidFill>
                </a:rPr>
                <a:t>)</a:t>
              </a:r>
              <a:endParaRPr lang="en-ID" sz="105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40" name="TextBox 107">
              <a:extLst>
                <a:ext uri="{FF2B5EF4-FFF2-40B4-BE49-F238E27FC236}">
                  <a16:creationId xmlns:a16="http://schemas.microsoft.com/office/drawing/2014/main" id="{4A86A0CE-98FF-4656-B289-A245A82894F5}"/>
                </a:ext>
              </a:extLst>
            </p:cNvPr>
            <p:cNvSpPr txBox="1"/>
            <p:nvPr/>
          </p:nvSpPr>
          <p:spPr>
            <a:xfrm>
              <a:off x="376117" y="1570092"/>
              <a:ext cx="295492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b="1" dirty="0">
                  <a:solidFill>
                    <a:srgbClr val="A20C33"/>
                  </a:solidFill>
                </a:rPr>
                <a:t>ФИНАНСОВЫЙ СЕКТОР</a:t>
              </a:r>
              <a:r>
                <a:rPr lang="ru-RU" dirty="0"/>
                <a:t> </a:t>
              </a:r>
              <a:endParaRPr lang="en-ID" sz="1600" b="1" dirty="0"/>
            </a:p>
          </p:txBody>
        </p:sp>
      </p:grpSp>
      <p:grpSp>
        <p:nvGrpSpPr>
          <p:cNvPr id="41" name="Group 108">
            <a:extLst>
              <a:ext uri="{FF2B5EF4-FFF2-40B4-BE49-F238E27FC236}">
                <a16:creationId xmlns:a16="http://schemas.microsoft.com/office/drawing/2014/main" id="{260EFDAC-88BB-425C-8111-73AD976B48A0}"/>
              </a:ext>
            </a:extLst>
          </p:cNvPr>
          <p:cNvGrpSpPr/>
          <p:nvPr/>
        </p:nvGrpSpPr>
        <p:grpSpPr>
          <a:xfrm>
            <a:off x="8745462" y="4070465"/>
            <a:ext cx="2703206" cy="735417"/>
            <a:chOff x="376117" y="1570092"/>
            <a:chExt cx="2703206" cy="735417"/>
          </a:xfrm>
        </p:grpSpPr>
        <p:sp>
          <p:nvSpPr>
            <p:cNvPr id="42" name="TextBox 109">
              <a:extLst>
                <a:ext uri="{FF2B5EF4-FFF2-40B4-BE49-F238E27FC236}">
                  <a16:creationId xmlns:a16="http://schemas.microsoft.com/office/drawing/2014/main" id="{9595FBE5-80BD-4340-9A7B-8D1038C6038F}"/>
                </a:ext>
              </a:extLst>
            </p:cNvPr>
            <p:cNvSpPr txBox="1"/>
            <p:nvPr/>
          </p:nvSpPr>
          <p:spPr>
            <a:xfrm>
              <a:off x="376117" y="1874622"/>
              <a:ext cx="2703206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50" dirty="0">
                  <a:solidFill>
                    <a:schemeClr val="tx2">
                      <a:lumMod val="75000"/>
                    </a:schemeClr>
                  </a:solidFill>
                </a:rPr>
                <a:t>ТП оборудования </a:t>
              </a:r>
              <a:r>
                <a:rPr lang="en-ID" sz="1050" dirty="0">
                  <a:solidFill>
                    <a:schemeClr val="tx2">
                      <a:lumMod val="75000"/>
                    </a:schemeClr>
                  </a:solidFill>
                </a:rPr>
                <a:t>Dell EMC</a:t>
              </a:r>
              <a:r>
                <a:rPr lang="ru-RU" sz="1050" dirty="0">
                  <a:solidFill>
                    <a:schemeClr val="tx2">
                      <a:lumMod val="75000"/>
                    </a:schemeClr>
                  </a:solidFill>
                </a:rPr>
                <a:t>, </a:t>
              </a:r>
              <a:r>
                <a:rPr lang="en-US" sz="1050" dirty="0">
                  <a:solidFill>
                    <a:schemeClr val="tx2">
                      <a:lumMod val="75000"/>
                    </a:schemeClr>
                  </a:solidFill>
                </a:rPr>
                <a:t>HPE</a:t>
              </a:r>
              <a:endParaRPr lang="ru-RU" sz="1050" dirty="0">
                <a:solidFill>
                  <a:schemeClr val="tx2">
                    <a:lumMod val="75000"/>
                  </a:schemeClr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50" dirty="0">
                  <a:solidFill>
                    <a:schemeClr val="tx2">
                      <a:lumMod val="75000"/>
                    </a:schemeClr>
                  </a:solidFill>
                </a:rPr>
                <a:t>ТП ПО </a:t>
              </a:r>
              <a:r>
                <a:rPr lang="en-ID" sz="1050" dirty="0">
                  <a:solidFill>
                    <a:schemeClr val="tx2">
                      <a:lumMod val="75000"/>
                    </a:schemeClr>
                  </a:solidFill>
                </a:rPr>
                <a:t>VMWare</a:t>
              </a:r>
            </a:p>
          </p:txBody>
        </p:sp>
        <p:sp>
          <p:nvSpPr>
            <p:cNvPr id="43" name="TextBox 110">
              <a:extLst>
                <a:ext uri="{FF2B5EF4-FFF2-40B4-BE49-F238E27FC236}">
                  <a16:creationId xmlns:a16="http://schemas.microsoft.com/office/drawing/2014/main" id="{ED84B9B6-1C37-4BD6-BFFD-81410BE5EA87}"/>
                </a:ext>
              </a:extLst>
            </p:cNvPr>
            <p:cNvSpPr txBox="1"/>
            <p:nvPr/>
          </p:nvSpPr>
          <p:spPr>
            <a:xfrm>
              <a:off x="376118" y="1570092"/>
              <a:ext cx="258021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b="1" dirty="0">
                  <a:solidFill>
                    <a:srgbClr val="A20C33"/>
                  </a:solidFill>
                </a:rPr>
                <a:t>НЕФТЕПЕРЕРАБОТКА </a:t>
              </a:r>
              <a:endParaRPr lang="en-ID" b="1" dirty="0">
                <a:solidFill>
                  <a:srgbClr val="A20C33"/>
                </a:solidFill>
              </a:endParaRPr>
            </a:p>
          </p:txBody>
        </p:sp>
      </p:grpSp>
      <p:cxnSp>
        <p:nvCxnSpPr>
          <p:cNvPr id="45" name="Straight Connector 64">
            <a:extLst>
              <a:ext uri="{FF2B5EF4-FFF2-40B4-BE49-F238E27FC236}">
                <a16:creationId xmlns:a16="http://schemas.microsoft.com/office/drawing/2014/main" id="{8E324BC5-0DAA-4306-B076-8029437B7244}"/>
              </a:ext>
            </a:extLst>
          </p:cNvPr>
          <p:cNvCxnSpPr>
            <a:cxnSpLocks/>
          </p:cNvCxnSpPr>
          <p:nvPr/>
        </p:nvCxnSpPr>
        <p:spPr>
          <a:xfrm>
            <a:off x="3669434" y="3245897"/>
            <a:ext cx="736301" cy="0"/>
          </a:xfrm>
          <a:prstGeom prst="line">
            <a:avLst/>
          </a:prstGeom>
          <a:ln w="15875" cap="rnd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66">
            <a:extLst>
              <a:ext uri="{FF2B5EF4-FFF2-40B4-BE49-F238E27FC236}">
                <a16:creationId xmlns:a16="http://schemas.microsoft.com/office/drawing/2014/main" id="{D69D61FD-D1E2-466D-93F6-AD1FF4F6464A}"/>
              </a:ext>
            </a:extLst>
          </p:cNvPr>
          <p:cNvCxnSpPr>
            <a:cxnSpLocks/>
          </p:cNvCxnSpPr>
          <p:nvPr/>
        </p:nvCxnSpPr>
        <p:spPr>
          <a:xfrm>
            <a:off x="7494284" y="2212778"/>
            <a:ext cx="902255" cy="0"/>
          </a:xfrm>
          <a:prstGeom prst="line">
            <a:avLst/>
          </a:prstGeom>
          <a:ln w="15875" cap="rnd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142">
            <a:extLst>
              <a:ext uri="{FF2B5EF4-FFF2-40B4-BE49-F238E27FC236}">
                <a16:creationId xmlns:a16="http://schemas.microsoft.com/office/drawing/2014/main" id="{3BD252D5-8561-42AF-B567-C3D1F5C98C8D}"/>
              </a:ext>
            </a:extLst>
          </p:cNvPr>
          <p:cNvGrpSpPr/>
          <p:nvPr/>
        </p:nvGrpSpPr>
        <p:grpSpPr>
          <a:xfrm>
            <a:off x="5814183" y="2844888"/>
            <a:ext cx="587031" cy="549213"/>
            <a:chOff x="5554663" y="3611563"/>
            <a:chExt cx="361950" cy="363537"/>
          </a:xfrm>
        </p:grpSpPr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24694688-C0AC-46E2-93BB-0CA1B00BAD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61025" y="3611563"/>
              <a:ext cx="255588" cy="257175"/>
            </a:xfrm>
            <a:custGeom>
              <a:avLst/>
              <a:gdLst>
                <a:gd name="T0" fmla="*/ 67 w 68"/>
                <a:gd name="T1" fmla="*/ 41 h 68"/>
                <a:gd name="T2" fmla="*/ 62 w 68"/>
                <a:gd name="T3" fmla="*/ 38 h 68"/>
                <a:gd name="T4" fmla="*/ 62 w 68"/>
                <a:gd name="T5" fmla="*/ 34 h 68"/>
                <a:gd name="T6" fmla="*/ 62 w 68"/>
                <a:gd name="T7" fmla="*/ 30 h 68"/>
                <a:gd name="T8" fmla="*/ 67 w 68"/>
                <a:gd name="T9" fmla="*/ 27 h 68"/>
                <a:gd name="T10" fmla="*/ 67 w 68"/>
                <a:gd name="T11" fmla="*/ 24 h 68"/>
                <a:gd name="T12" fmla="*/ 59 w 68"/>
                <a:gd name="T13" fmla="*/ 10 h 68"/>
                <a:gd name="T14" fmla="*/ 58 w 68"/>
                <a:gd name="T15" fmla="*/ 9 h 68"/>
                <a:gd name="T16" fmla="*/ 57 w 68"/>
                <a:gd name="T17" fmla="*/ 9 h 68"/>
                <a:gd name="T18" fmla="*/ 52 w 68"/>
                <a:gd name="T19" fmla="*/ 12 h 68"/>
                <a:gd name="T20" fmla="*/ 44 w 68"/>
                <a:gd name="T21" fmla="*/ 8 h 68"/>
                <a:gd name="T22" fmla="*/ 44 w 68"/>
                <a:gd name="T23" fmla="*/ 2 h 68"/>
                <a:gd name="T24" fmla="*/ 42 w 68"/>
                <a:gd name="T25" fmla="*/ 0 h 68"/>
                <a:gd name="T26" fmla="*/ 26 w 68"/>
                <a:gd name="T27" fmla="*/ 0 h 68"/>
                <a:gd name="T28" fmla="*/ 24 w 68"/>
                <a:gd name="T29" fmla="*/ 2 h 68"/>
                <a:gd name="T30" fmla="*/ 24 w 68"/>
                <a:gd name="T31" fmla="*/ 8 h 68"/>
                <a:gd name="T32" fmla="*/ 17 w 68"/>
                <a:gd name="T33" fmla="*/ 12 h 68"/>
                <a:gd name="T34" fmla="*/ 11 w 68"/>
                <a:gd name="T35" fmla="*/ 9 h 68"/>
                <a:gd name="T36" fmla="*/ 9 w 68"/>
                <a:gd name="T37" fmla="*/ 10 h 68"/>
                <a:gd name="T38" fmla="*/ 1 w 68"/>
                <a:gd name="T39" fmla="*/ 24 h 68"/>
                <a:gd name="T40" fmla="*/ 0 w 68"/>
                <a:gd name="T41" fmla="*/ 25 h 68"/>
                <a:gd name="T42" fmla="*/ 1 w 68"/>
                <a:gd name="T43" fmla="*/ 27 h 68"/>
                <a:gd name="T44" fmla="*/ 6 w 68"/>
                <a:gd name="T45" fmla="*/ 30 h 68"/>
                <a:gd name="T46" fmla="*/ 6 w 68"/>
                <a:gd name="T47" fmla="*/ 34 h 68"/>
                <a:gd name="T48" fmla="*/ 6 w 68"/>
                <a:gd name="T49" fmla="*/ 38 h 68"/>
                <a:gd name="T50" fmla="*/ 1 w 68"/>
                <a:gd name="T51" fmla="*/ 41 h 68"/>
                <a:gd name="T52" fmla="*/ 1 w 68"/>
                <a:gd name="T53" fmla="*/ 44 h 68"/>
                <a:gd name="T54" fmla="*/ 9 w 68"/>
                <a:gd name="T55" fmla="*/ 58 h 68"/>
                <a:gd name="T56" fmla="*/ 11 w 68"/>
                <a:gd name="T57" fmla="*/ 59 h 68"/>
                <a:gd name="T58" fmla="*/ 17 w 68"/>
                <a:gd name="T59" fmla="*/ 56 h 68"/>
                <a:gd name="T60" fmla="*/ 24 w 68"/>
                <a:gd name="T61" fmla="*/ 60 h 68"/>
                <a:gd name="T62" fmla="*/ 24 w 68"/>
                <a:gd name="T63" fmla="*/ 66 h 68"/>
                <a:gd name="T64" fmla="*/ 26 w 68"/>
                <a:gd name="T65" fmla="*/ 68 h 68"/>
                <a:gd name="T66" fmla="*/ 42 w 68"/>
                <a:gd name="T67" fmla="*/ 68 h 68"/>
                <a:gd name="T68" fmla="*/ 44 w 68"/>
                <a:gd name="T69" fmla="*/ 66 h 68"/>
                <a:gd name="T70" fmla="*/ 44 w 68"/>
                <a:gd name="T71" fmla="*/ 60 h 68"/>
                <a:gd name="T72" fmla="*/ 52 w 68"/>
                <a:gd name="T73" fmla="*/ 56 h 68"/>
                <a:gd name="T74" fmla="*/ 57 w 68"/>
                <a:gd name="T75" fmla="*/ 59 h 68"/>
                <a:gd name="T76" fmla="*/ 58 w 68"/>
                <a:gd name="T77" fmla="*/ 59 h 68"/>
                <a:gd name="T78" fmla="*/ 60 w 68"/>
                <a:gd name="T79" fmla="*/ 58 h 68"/>
                <a:gd name="T80" fmla="*/ 68 w 68"/>
                <a:gd name="T81" fmla="*/ 44 h 68"/>
                <a:gd name="T82" fmla="*/ 67 w 68"/>
                <a:gd name="T83" fmla="*/ 41 h 68"/>
                <a:gd name="T84" fmla="*/ 34 w 68"/>
                <a:gd name="T85" fmla="*/ 46 h 68"/>
                <a:gd name="T86" fmla="*/ 22 w 68"/>
                <a:gd name="T87" fmla="*/ 34 h 68"/>
                <a:gd name="T88" fmla="*/ 34 w 68"/>
                <a:gd name="T89" fmla="*/ 22 h 68"/>
                <a:gd name="T90" fmla="*/ 46 w 68"/>
                <a:gd name="T91" fmla="*/ 34 h 68"/>
                <a:gd name="T92" fmla="*/ 34 w 68"/>
                <a:gd name="T93" fmla="*/ 46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8" h="68">
                  <a:moveTo>
                    <a:pt x="67" y="41"/>
                  </a:moveTo>
                  <a:cubicBezTo>
                    <a:pt x="62" y="38"/>
                    <a:pt x="62" y="38"/>
                    <a:pt x="62" y="38"/>
                  </a:cubicBezTo>
                  <a:cubicBezTo>
                    <a:pt x="62" y="37"/>
                    <a:pt x="62" y="35"/>
                    <a:pt x="62" y="34"/>
                  </a:cubicBezTo>
                  <a:cubicBezTo>
                    <a:pt x="62" y="33"/>
                    <a:pt x="62" y="31"/>
                    <a:pt x="62" y="30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8" y="26"/>
                    <a:pt x="68" y="25"/>
                    <a:pt x="67" y="24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59" y="9"/>
                    <a:pt x="58" y="9"/>
                  </a:cubicBezTo>
                  <a:cubicBezTo>
                    <a:pt x="58" y="9"/>
                    <a:pt x="57" y="9"/>
                    <a:pt x="57" y="9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47" y="9"/>
                    <a:pt x="44" y="8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4" y="1"/>
                    <a:pt x="24" y="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2" y="9"/>
                    <a:pt x="19" y="10"/>
                    <a:pt x="17" y="12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9" y="9"/>
                    <a:pt x="9" y="10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5"/>
                    <a:pt x="0" y="25"/>
                  </a:cubicBezTo>
                  <a:cubicBezTo>
                    <a:pt x="1" y="26"/>
                    <a:pt x="1" y="26"/>
                    <a:pt x="1" y="27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1"/>
                    <a:pt x="6" y="33"/>
                    <a:pt x="6" y="34"/>
                  </a:cubicBezTo>
                  <a:cubicBezTo>
                    <a:pt x="6" y="35"/>
                    <a:pt x="6" y="37"/>
                    <a:pt x="6" y="38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2"/>
                    <a:pt x="0" y="43"/>
                    <a:pt x="1" y="44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10" y="59"/>
                    <a:pt x="11" y="59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9" y="58"/>
                    <a:pt x="22" y="59"/>
                    <a:pt x="24" y="6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67"/>
                    <a:pt x="25" y="68"/>
                    <a:pt x="26" y="6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3" y="68"/>
                    <a:pt x="44" y="67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7" y="59"/>
                    <a:pt x="50" y="58"/>
                    <a:pt x="52" y="56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8" y="59"/>
                    <a:pt x="58" y="59"/>
                  </a:cubicBezTo>
                  <a:cubicBezTo>
                    <a:pt x="59" y="59"/>
                    <a:pt x="59" y="58"/>
                    <a:pt x="60" y="58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3"/>
                    <a:pt x="68" y="42"/>
                    <a:pt x="67" y="41"/>
                  </a:cubicBezTo>
                  <a:close/>
                  <a:moveTo>
                    <a:pt x="34" y="46"/>
                  </a:moveTo>
                  <a:cubicBezTo>
                    <a:pt x="27" y="46"/>
                    <a:pt x="22" y="41"/>
                    <a:pt x="22" y="34"/>
                  </a:cubicBezTo>
                  <a:cubicBezTo>
                    <a:pt x="22" y="27"/>
                    <a:pt x="27" y="22"/>
                    <a:pt x="34" y="22"/>
                  </a:cubicBezTo>
                  <a:cubicBezTo>
                    <a:pt x="41" y="22"/>
                    <a:pt x="46" y="27"/>
                    <a:pt x="46" y="34"/>
                  </a:cubicBezTo>
                  <a:cubicBezTo>
                    <a:pt x="46" y="41"/>
                    <a:pt x="41" y="46"/>
                    <a:pt x="34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1C068050-C0DB-40E5-804F-F953DC0FB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7213" y="3860800"/>
              <a:ext cx="249238" cy="100013"/>
            </a:xfrm>
            <a:custGeom>
              <a:avLst/>
              <a:gdLst>
                <a:gd name="T0" fmla="*/ 24 w 66"/>
                <a:gd name="T1" fmla="*/ 8 h 26"/>
                <a:gd name="T2" fmla="*/ 16 w 66"/>
                <a:gd name="T3" fmla="*/ 8 h 26"/>
                <a:gd name="T4" fmla="*/ 14 w 66"/>
                <a:gd name="T5" fmla="*/ 10 h 26"/>
                <a:gd name="T6" fmla="*/ 16 w 66"/>
                <a:gd name="T7" fmla="*/ 12 h 26"/>
                <a:gd name="T8" fmla="*/ 32 w 66"/>
                <a:gd name="T9" fmla="*/ 12 h 26"/>
                <a:gd name="T10" fmla="*/ 40 w 66"/>
                <a:gd name="T11" fmla="*/ 12 h 26"/>
                <a:gd name="T12" fmla="*/ 50 w 66"/>
                <a:gd name="T13" fmla="*/ 12 h 26"/>
                <a:gd name="T14" fmla="*/ 66 w 66"/>
                <a:gd name="T15" fmla="*/ 24 h 26"/>
                <a:gd name="T16" fmla="*/ 64 w 66"/>
                <a:gd name="T17" fmla="*/ 26 h 26"/>
                <a:gd name="T18" fmla="*/ 2 w 66"/>
                <a:gd name="T19" fmla="*/ 26 h 26"/>
                <a:gd name="T20" fmla="*/ 0 w 66"/>
                <a:gd name="T21" fmla="*/ 24 h 26"/>
                <a:gd name="T22" fmla="*/ 0 w 66"/>
                <a:gd name="T23" fmla="*/ 2 h 26"/>
                <a:gd name="T24" fmla="*/ 2 w 66"/>
                <a:gd name="T25" fmla="*/ 0 h 26"/>
                <a:gd name="T26" fmla="*/ 11 w 66"/>
                <a:gd name="T27" fmla="*/ 0 h 26"/>
                <a:gd name="T28" fmla="*/ 24 w 66"/>
                <a:gd name="T29" fmla="*/ 5 h 26"/>
                <a:gd name="T30" fmla="*/ 24 w 66"/>
                <a:gd name="T31" fmla="*/ 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6" h="26">
                  <a:moveTo>
                    <a:pt x="24" y="8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5" y="8"/>
                    <a:pt x="14" y="9"/>
                    <a:pt x="14" y="10"/>
                  </a:cubicBezTo>
                  <a:cubicBezTo>
                    <a:pt x="14" y="11"/>
                    <a:pt x="15" y="12"/>
                    <a:pt x="16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9" y="14"/>
                    <a:pt x="66" y="19"/>
                    <a:pt x="66" y="24"/>
                  </a:cubicBezTo>
                  <a:cubicBezTo>
                    <a:pt x="66" y="25"/>
                    <a:pt x="65" y="26"/>
                    <a:pt x="64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1" y="26"/>
                    <a:pt x="0" y="25"/>
                    <a:pt x="0" y="2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7" y="0"/>
                    <a:pt x="23" y="5"/>
                    <a:pt x="24" y="5"/>
                  </a:cubicBezTo>
                  <a:cubicBezTo>
                    <a:pt x="25" y="6"/>
                    <a:pt x="28" y="8"/>
                    <a:pt x="24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DFEB83D4-F2A3-44E5-BC3A-418E97BED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3854450"/>
              <a:ext cx="68263" cy="120650"/>
            </a:xfrm>
            <a:custGeom>
              <a:avLst/>
              <a:gdLst>
                <a:gd name="T0" fmla="*/ 16 w 18"/>
                <a:gd name="T1" fmla="*/ 0 h 32"/>
                <a:gd name="T2" fmla="*/ 2 w 18"/>
                <a:gd name="T3" fmla="*/ 0 h 32"/>
                <a:gd name="T4" fmla="*/ 0 w 18"/>
                <a:gd name="T5" fmla="*/ 2 h 32"/>
                <a:gd name="T6" fmla="*/ 0 w 18"/>
                <a:gd name="T7" fmla="*/ 30 h 32"/>
                <a:gd name="T8" fmla="*/ 2 w 18"/>
                <a:gd name="T9" fmla="*/ 32 h 32"/>
                <a:gd name="T10" fmla="*/ 16 w 18"/>
                <a:gd name="T11" fmla="*/ 32 h 32"/>
                <a:gd name="T12" fmla="*/ 18 w 18"/>
                <a:gd name="T13" fmla="*/ 30 h 32"/>
                <a:gd name="T14" fmla="*/ 18 w 18"/>
                <a:gd name="T15" fmla="*/ 2 h 32"/>
                <a:gd name="T16" fmla="*/ 16 w 18"/>
                <a:gd name="T1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32">
                  <a:moveTo>
                    <a:pt x="16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1" y="32"/>
                    <a:pt x="2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7" y="32"/>
                    <a:pt x="18" y="31"/>
                    <a:pt x="18" y="3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7" y="0"/>
                    <a:pt x="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</p:grpSp>
      <p:cxnSp>
        <p:nvCxnSpPr>
          <p:cNvPr id="51" name="Straight Connector 64">
            <a:extLst>
              <a:ext uri="{FF2B5EF4-FFF2-40B4-BE49-F238E27FC236}">
                <a16:creationId xmlns:a16="http://schemas.microsoft.com/office/drawing/2014/main" id="{6327C0EC-5848-497A-B40A-79F2F34624F2}"/>
              </a:ext>
            </a:extLst>
          </p:cNvPr>
          <p:cNvCxnSpPr>
            <a:cxnSpLocks/>
          </p:cNvCxnSpPr>
          <p:nvPr/>
        </p:nvCxnSpPr>
        <p:spPr>
          <a:xfrm>
            <a:off x="3665713" y="4311758"/>
            <a:ext cx="1033172" cy="8008"/>
          </a:xfrm>
          <a:prstGeom prst="line">
            <a:avLst/>
          </a:prstGeom>
          <a:ln w="15875" cap="rnd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64">
            <a:extLst>
              <a:ext uri="{FF2B5EF4-FFF2-40B4-BE49-F238E27FC236}">
                <a16:creationId xmlns:a16="http://schemas.microsoft.com/office/drawing/2014/main" id="{C4240697-1B53-439D-8522-F13197B3A163}"/>
              </a:ext>
            </a:extLst>
          </p:cNvPr>
          <p:cNvCxnSpPr>
            <a:cxnSpLocks/>
          </p:cNvCxnSpPr>
          <p:nvPr/>
        </p:nvCxnSpPr>
        <p:spPr>
          <a:xfrm>
            <a:off x="7545902" y="4311758"/>
            <a:ext cx="944265" cy="8007"/>
          </a:xfrm>
          <a:prstGeom prst="line">
            <a:avLst/>
          </a:prstGeom>
          <a:ln w="15875" cap="rnd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64">
            <a:extLst>
              <a:ext uri="{FF2B5EF4-FFF2-40B4-BE49-F238E27FC236}">
                <a16:creationId xmlns:a16="http://schemas.microsoft.com/office/drawing/2014/main" id="{F042B19F-E90A-490E-9993-3C6B0CC63D79}"/>
              </a:ext>
            </a:extLst>
          </p:cNvPr>
          <p:cNvCxnSpPr>
            <a:cxnSpLocks/>
          </p:cNvCxnSpPr>
          <p:nvPr/>
        </p:nvCxnSpPr>
        <p:spPr>
          <a:xfrm>
            <a:off x="7882800" y="3256437"/>
            <a:ext cx="622869" cy="12319"/>
          </a:xfrm>
          <a:prstGeom prst="line">
            <a:avLst/>
          </a:prstGeom>
          <a:ln w="15875" cap="rnd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Рисунок 53" descr="Банк">
            <a:extLst>
              <a:ext uri="{FF2B5EF4-FFF2-40B4-BE49-F238E27FC236}">
                <a16:creationId xmlns:a16="http://schemas.microsoft.com/office/drawing/2014/main" id="{603C7DCF-E34B-455D-9D9E-3866E8733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15560" y="3096715"/>
            <a:ext cx="612013" cy="612013"/>
          </a:xfrm>
          <a:prstGeom prst="rect">
            <a:avLst/>
          </a:prstGeom>
        </p:spPr>
      </p:pic>
      <p:pic>
        <p:nvPicPr>
          <p:cNvPr id="55" name="Рисунок 54" descr="Здание">
            <a:extLst>
              <a:ext uri="{FF2B5EF4-FFF2-40B4-BE49-F238E27FC236}">
                <a16:creationId xmlns:a16="http://schemas.microsoft.com/office/drawing/2014/main" id="{4FA68D0A-ED6F-4100-95AF-A035E1C9AF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84809" y="3932993"/>
            <a:ext cx="504299" cy="504299"/>
          </a:xfrm>
          <a:prstGeom prst="rect">
            <a:avLst/>
          </a:prstGeom>
        </p:spPr>
      </p:pic>
      <p:pic>
        <p:nvPicPr>
          <p:cNvPr id="56" name="Рисунок 55" descr="Машина">
            <a:extLst>
              <a:ext uri="{FF2B5EF4-FFF2-40B4-BE49-F238E27FC236}">
                <a16:creationId xmlns:a16="http://schemas.microsoft.com/office/drawing/2014/main" id="{93433AB8-7E74-41F6-B78E-56FAEA290F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40886" y="1881289"/>
            <a:ext cx="642550" cy="642550"/>
          </a:xfrm>
          <a:prstGeom prst="rect">
            <a:avLst/>
          </a:prstGeom>
        </p:spPr>
      </p:pic>
      <p:pic>
        <p:nvPicPr>
          <p:cNvPr id="57" name="Рисунок 56" descr="Гамбургер и напиток">
            <a:extLst>
              <a:ext uri="{FF2B5EF4-FFF2-40B4-BE49-F238E27FC236}">
                <a16:creationId xmlns:a16="http://schemas.microsoft.com/office/drawing/2014/main" id="{F44FB7BA-2A0A-42C0-B55F-C7481C7C37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91649" y="2829729"/>
            <a:ext cx="609181" cy="609181"/>
          </a:xfrm>
          <a:prstGeom prst="rect">
            <a:avLst/>
          </a:prstGeom>
        </p:spPr>
      </p:pic>
      <p:pic>
        <p:nvPicPr>
          <p:cNvPr id="58" name="Рисунок 57" descr="Фабрика">
            <a:extLst>
              <a:ext uri="{FF2B5EF4-FFF2-40B4-BE49-F238E27FC236}">
                <a16:creationId xmlns:a16="http://schemas.microsoft.com/office/drawing/2014/main" id="{63B9058D-B3DF-4262-914D-D240AEE4DD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46786" y="4108493"/>
            <a:ext cx="603886" cy="603886"/>
          </a:xfrm>
          <a:prstGeom prst="rect">
            <a:avLst/>
          </a:prstGeom>
        </p:spPr>
      </p:pic>
      <p:pic>
        <p:nvPicPr>
          <p:cNvPr id="59" name="Рисунок 58" descr="Школа">
            <a:extLst>
              <a:ext uri="{FF2B5EF4-FFF2-40B4-BE49-F238E27FC236}">
                <a16:creationId xmlns:a16="http://schemas.microsoft.com/office/drawing/2014/main" id="{CEE8BD31-5657-4DA5-A29C-321E6468A2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528471" y="1946865"/>
            <a:ext cx="672634" cy="672634"/>
          </a:xfrm>
          <a:prstGeom prst="rect">
            <a:avLst/>
          </a:prstGeom>
        </p:spPr>
      </p:pic>
      <p:sp>
        <p:nvSpPr>
          <p:cNvPr id="73" name="Стрелка: шеврон 72">
            <a:extLst>
              <a:ext uri="{FF2B5EF4-FFF2-40B4-BE49-F238E27FC236}">
                <a16:creationId xmlns:a16="http://schemas.microsoft.com/office/drawing/2014/main" id="{F536DD53-6026-4881-97A1-DD704D2FD8CC}"/>
              </a:ext>
            </a:extLst>
          </p:cNvPr>
          <p:cNvSpPr/>
          <p:nvPr/>
        </p:nvSpPr>
        <p:spPr>
          <a:xfrm>
            <a:off x="7827644" y="5385745"/>
            <a:ext cx="917818" cy="88174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4" name="Стрелка: шеврон 73">
            <a:extLst>
              <a:ext uri="{FF2B5EF4-FFF2-40B4-BE49-F238E27FC236}">
                <a16:creationId xmlns:a16="http://schemas.microsoft.com/office/drawing/2014/main" id="{CF7F3854-C2D5-4A28-9E4C-2726CA66888E}"/>
              </a:ext>
            </a:extLst>
          </p:cNvPr>
          <p:cNvSpPr/>
          <p:nvPr/>
        </p:nvSpPr>
        <p:spPr>
          <a:xfrm>
            <a:off x="8439438" y="5397967"/>
            <a:ext cx="917818" cy="88174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68" name="Straight Connector 64">
            <a:extLst>
              <a:ext uri="{FF2B5EF4-FFF2-40B4-BE49-F238E27FC236}">
                <a16:creationId xmlns:a16="http://schemas.microsoft.com/office/drawing/2014/main" id="{9589A5B2-D1A5-462F-8574-10D3F493B604}"/>
              </a:ext>
            </a:extLst>
          </p:cNvPr>
          <p:cNvCxnSpPr>
            <a:cxnSpLocks/>
          </p:cNvCxnSpPr>
          <p:nvPr/>
        </p:nvCxnSpPr>
        <p:spPr>
          <a:xfrm>
            <a:off x="3713480" y="2212778"/>
            <a:ext cx="1130510" cy="0"/>
          </a:xfrm>
          <a:prstGeom prst="line">
            <a:avLst/>
          </a:prstGeom>
          <a:ln w="15875" cap="rnd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0138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17">
            <a:extLst>
              <a:ext uri="{FF2B5EF4-FFF2-40B4-BE49-F238E27FC236}">
                <a16:creationId xmlns:a16="http://schemas.microsoft.com/office/drawing/2014/main" id="{9AB31F11-F570-4F96-BE2B-615793AE35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265" y="5273236"/>
            <a:ext cx="2077747" cy="103887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9E04808-BD1D-4DE8-BAF3-D193C99C2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11559" y="5144960"/>
            <a:ext cx="1298292" cy="971776"/>
          </a:xfrm>
          <a:prstGeom prst="rect">
            <a:avLst/>
          </a:prstGeom>
        </p:spPr>
      </p:pic>
      <p:pic>
        <p:nvPicPr>
          <p:cNvPr id="1026" name="Picture 2" descr="Atos y OVHcloud se alían en pro de la nube soberana - DirectorTIC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408863"/>
            <a:ext cx="12192000" cy="250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1457" y="2409144"/>
            <a:ext cx="12203729" cy="252491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0" tIns="0" rIns="0" bIns="0" rtlCol="0" anchor="ctr"/>
          <a:lstStyle/>
          <a:p>
            <a:pPr algn="ctr"/>
            <a:endParaRPr lang="ru-RU" sz="1092"/>
          </a:p>
        </p:txBody>
      </p:sp>
      <p:sp>
        <p:nvSpPr>
          <p:cNvPr id="49" name="Заголовок 1"/>
          <p:cNvSpPr>
            <a:spLocks noGrp="1"/>
          </p:cNvSpPr>
          <p:nvPr>
            <p:ph type="ctrTitle"/>
          </p:nvPr>
        </p:nvSpPr>
        <p:spPr>
          <a:xfrm>
            <a:off x="515938" y="395438"/>
            <a:ext cx="11258449" cy="510977"/>
          </a:xfrm>
        </p:spPr>
        <p:txBody>
          <a:bodyPr vert="horz" lIns="0" tIns="45720" rIns="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dirty="0"/>
              <a:t>ПОЧЕМУ ТЕХПОДДЕРЖКА </a:t>
            </a:r>
            <a:r>
              <a:rPr lang="en-US" dirty="0">
                <a:solidFill>
                  <a:srgbClr val="A20C33"/>
                </a:solidFill>
              </a:rPr>
              <a:t>SOFTLINE</a:t>
            </a:r>
            <a:r>
              <a:rPr lang="ru-RU" dirty="0"/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36102" y="2601687"/>
            <a:ext cx="5457485" cy="422725"/>
          </a:xfrm>
          <a:prstGeom prst="rect">
            <a:avLst/>
          </a:prstGeom>
          <a:noFill/>
        </p:spPr>
        <p:txBody>
          <a:bodyPr wrap="square" lIns="18288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E6EE179-27C2-46A7-ABB8-51A5A3C63E87}"/>
              </a:ext>
            </a:extLst>
          </p:cNvPr>
          <p:cNvSpPr txBox="1"/>
          <p:nvPr/>
        </p:nvSpPr>
        <p:spPr>
          <a:xfrm>
            <a:off x="1218608" y="1134112"/>
            <a:ext cx="19045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0" cap="none" spc="0" normalizeH="0" baseline="0" noProof="0" dirty="0">
                <a:ln>
                  <a:noFill/>
                </a:ln>
                <a:solidFill>
                  <a:srgbClr val="A11A2E"/>
                </a:solidFill>
                <a:effectLst/>
                <a:uLnTx/>
                <a:uFillTx/>
                <a:ea typeface="Verdana" panose="020B0604030504040204" pitchFamily="34" charset="0"/>
                <a:cs typeface="Segoe UI Semibold" panose="020B0702040204020203" pitchFamily="34" charset="0"/>
              </a:rPr>
              <a:t>&gt;</a:t>
            </a:r>
            <a:r>
              <a:rPr kumimoji="0" lang="ru-RU" sz="5400" b="1" i="0" u="none" strike="noStrike" kern="0" cap="none" spc="0" normalizeH="0" baseline="0" noProof="0" dirty="0">
                <a:ln>
                  <a:noFill/>
                </a:ln>
                <a:solidFill>
                  <a:srgbClr val="A11A2E"/>
                </a:solidFill>
                <a:effectLst/>
                <a:uLnTx/>
                <a:uFillTx/>
                <a:ea typeface="Verdana" panose="020B0604030504040204" pitchFamily="34" charset="0"/>
                <a:cs typeface="Segoe UI Semibold" panose="020B0702040204020203" pitchFamily="34" charset="0"/>
              </a:rPr>
              <a:t>300</a:t>
            </a: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rgbClr val="A11A2E"/>
              </a:solidFill>
              <a:effectLst/>
              <a:uLnTx/>
              <a:uFillTx/>
              <a:ea typeface="Verdana" panose="020B060403050404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F753B86-7AD0-43E8-B0F7-F23FE6827775}"/>
              </a:ext>
            </a:extLst>
          </p:cNvPr>
          <p:cNvSpPr txBox="1"/>
          <p:nvPr/>
        </p:nvSpPr>
        <p:spPr>
          <a:xfrm>
            <a:off x="1265252" y="1859405"/>
            <a:ext cx="2281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>
              <a:spcBef>
                <a:spcPct val="25000"/>
              </a:spcBef>
              <a:spcAft>
                <a:spcPct val="0"/>
              </a:spcAft>
              <a:buClr>
                <a:srgbClr val="AF1736"/>
              </a:buClr>
              <a:buSzPct val="92000"/>
              <a:defRPr/>
            </a:pPr>
            <a:r>
              <a:rPr lang="ru-RU" sz="1400" kern="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Сертифицированных экспертов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E6EE179-27C2-46A7-ABB8-51A5A3C63E87}"/>
              </a:ext>
            </a:extLst>
          </p:cNvPr>
          <p:cNvSpPr txBox="1"/>
          <p:nvPr/>
        </p:nvSpPr>
        <p:spPr>
          <a:xfrm>
            <a:off x="4369162" y="1090346"/>
            <a:ext cx="1639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1" i="0" u="none" strike="noStrike" kern="0" cap="none" spc="0" normalizeH="0" baseline="0">
                <a:ln>
                  <a:noFill/>
                </a:ln>
                <a:solidFill>
                  <a:srgbClr val="A11A2E"/>
                </a:solidFill>
                <a:effectLst/>
                <a:uLnTx/>
                <a:uFillTx/>
                <a:ea typeface="Verdana" panose="020B0604030504040204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ru-RU" dirty="0"/>
              <a:t>28</a:t>
            </a:r>
            <a:endParaRPr lang="en-GB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F753B86-7AD0-43E8-B0F7-F23FE6827775}"/>
              </a:ext>
            </a:extLst>
          </p:cNvPr>
          <p:cNvSpPr txBox="1"/>
          <p:nvPr/>
        </p:nvSpPr>
        <p:spPr>
          <a:xfrm>
            <a:off x="3893375" y="1822070"/>
            <a:ext cx="2115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>
              <a:spcBef>
                <a:spcPct val="25000"/>
              </a:spcBef>
              <a:spcAft>
                <a:spcPct val="0"/>
              </a:spcAft>
              <a:buClr>
                <a:srgbClr val="AF1736"/>
              </a:buClr>
              <a:buSzPct val="92000"/>
              <a:defRPr/>
            </a:pPr>
            <a:r>
              <a:rPr lang="ru-RU" sz="1400" kern="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Расположение офисов в 28 городах РФ</a:t>
            </a:r>
            <a:endParaRPr kumimoji="0" lang="en-GB" sz="1400" b="0" i="0" u="none" strike="noStrike" kern="0" cap="none" spc="0" normalizeH="0" baseline="3000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10420" y="3592067"/>
            <a:ext cx="4476476" cy="307777"/>
          </a:xfrm>
          <a:prstGeom prst="rect">
            <a:avLst/>
          </a:prstGeom>
          <a:noFill/>
        </p:spPr>
        <p:txBody>
          <a:bodyPr wrap="square" lIns="576000" rIns="0" rtlCol="0" anchor="ctr">
            <a:spAutoFit/>
          </a:bodyPr>
          <a:lstStyle/>
          <a:p>
            <a:r>
              <a:rPr lang="en-US" sz="1400" dirty="0"/>
              <a:t>Softline – </a:t>
            </a:r>
            <a:r>
              <a:rPr lang="ru-RU" sz="1400" b="1" dirty="0"/>
              <a:t>вендор №1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267425" y="3929954"/>
            <a:ext cx="4414154" cy="954107"/>
          </a:xfrm>
          <a:prstGeom prst="rect">
            <a:avLst/>
          </a:prstGeom>
          <a:noFill/>
        </p:spPr>
        <p:txBody>
          <a:bodyPr wrap="square" lIns="576000" rIns="0" rtlCol="0" anchor="ctr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>
                  <a:noFill/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defRPr/>
            </a:pPr>
            <a:r>
              <a:rPr lang="ru-RU" sz="1400" dirty="0">
                <a:solidFill>
                  <a:schemeClr val="tx1"/>
                </a:solidFill>
                <a:latin typeface="+mn-lt"/>
                <a:cs typeface="+mn-cs"/>
              </a:rPr>
              <a:t>Собственная система </a:t>
            </a:r>
            <a:r>
              <a:rPr lang="ru-RU" sz="1400" dirty="0" err="1">
                <a:solidFill>
                  <a:schemeClr val="tx1"/>
                </a:solidFill>
                <a:latin typeface="+mn-lt"/>
                <a:cs typeface="+mn-cs"/>
              </a:rPr>
              <a:t>Service</a:t>
            </a:r>
            <a:r>
              <a:rPr lang="ru-RU" sz="140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+mn-lt"/>
                <a:cs typeface="+mn-cs"/>
              </a:rPr>
              <a:t>Desk</a:t>
            </a:r>
            <a:r>
              <a:rPr lang="ru-RU" sz="1400" dirty="0">
                <a:solidFill>
                  <a:schemeClr val="tx1"/>
                </a:solidFill>
                <a:latin typeface="+mn-lt"/>
                <a:cs typeface="+mn-cs"/>
              </a:rPr>
              <a:t> и круглосуточный </a:t>
            </a:r>
            <a:r>
              <a:rPr lang="en-US" sz="1400" dirty="0">
                <a:solidFill>
                  <a:schemeClr val="tx1"/>
                </a:solidFill>
                <a:latin typeface="+mn-lt"/>
                <a:cs typeface="+mn-cs"/>
              </a:rPr>
              <a:t>call center</a:t>
            </a:r>
            <a:r>
              <a:rPr lang="ru-RU" sz="1400" b="0" dirty="0">
                <a:solidFill>
                  <a:schemeClr val="tx1"/>
                </a:solidFill>
                <a:latin typeface="+mn-lt"/>
                <a:cs typeface="+mn-cs"/>
              </a:rPr>
              <a:t>. Наши специалисты готовы оказать техническую поддержку в любом уголке РФ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205105" y="3330342"/>
            <a:ext cx="4476474" cy="523220"/>
          </a:xfrm>
          <a:prstGeom prst="rect">
            <a:avLst/>
          </a:prstGeom>
          <a:noFill/>
        </p:spPr>
        <p:txBody>
          <a:bodyPr wrap="square" lIns="576000" rIns="0" rtlCol="0" anchor="ctr">
            <a:spAutoFit/>
          </a:bodyPr>
          <a:lstStyle/>
          <a:p>
            <a:r>
              <a:rPr lang="ru-RU" sz="1400" b="1" dirty="0">
                <a:solidFill>
                  <a:schemeClr val="tx1">
                    <a:lumMod val="90000"/>
                    <a:lumOff val="10000"/>
                  </a:schemeClr>
                </a:solidFill>
                <a:ea typeface="Roboto Light" panose="02000000000000000000" pitchFamily="2" charset="0"/>
                <a:cs typeface="Segoe UI" panose="020B0502040204020203" pitchFamily="34" charset="0"/>
              </a:rPr>
              <a:t>Мы всегда рядом</a:t>
            </a:r>
            <a:r>
              <a:rPr lang="en-US" sz="1400" b="1" dirty="0">
                <a:solidFill>
                  <a:schemeClr val="tx1">
                    <a:lumMod val="90000"/>
                    <a:lumOff val="10000"/>
                  </a:schemeClr>
                </a:solidFill>
                <a:ea typeface="Roboto Light" panose="02000000000000000000" pitchFamily="2" charset="0"/>
                <a:cs typeface="Segoe UI" panose="020B0502040204020203" pitchFamily="34" charset="0"/>
              </a:rPr>
              <a:t>. </a:t>
            </a:r>
            <a:r>
              <a:rPr lang="ru-RU" sz="1400" dirty="0">
                <a:solidFill>
                  <a:schemeClr val="tx1">
                    <a:lumMod val="90000"/>
                    <a:lumOff val="10000"/>
                  </a:schemeClr>
                </a:solidFill>
                <a:ea typeface="Roboto Light" panose="02000000000000000000" pitchFamily="2" charset="0"/>
                <a:cs typeface="Segoe UI" panose="020B0502040204020203" pitchFamily="34" charset="0"/>
              </a:rPr>
              <a:t>Знаем, что делать дальше</a:t>
            </a:r>
            <a:r>
              <a:rPr lang="en-US" sz="1400" dirty="0">
                <a:solidFill>
                  <a:schemeClr val="tx1">
                    <a:lumMod val="90000"/>
                    <a:lumOff val="10000"/>
                  </a:schemeClr>
                </a:solidFill>
                <a:ea typeface="Roboto Light" panose="02000000000000000000" pitchFamily="2" charset="0"/>
                <a:cs typeface="Segoe UI" panose="020B0502040204020203" pitchFamily="34" charset="0"/>
              </a:rPr>
              <a:t>. </a:t>
            </a:r>
            <a:r>
              <a:rPr lang="ru-RU" sz="1400" dirty="0">
                <a:solidFill>
                  <a:schemeClr val="tx1">
                    <a:lumMod val="90000"/>
                    <a:lumOff val="10000"/>
                  </a:schemeClr>
                </a:solidFill>
                <a:ea typeface="Roboto Light" panose="02000000000000000000" pitchFamily="2" charset="0"/>
                <a:cs typeface="Segoe UI" panose="020B0502040204020203" pitchFamily="34" charset="0"/>
              </a:rPr>
              <a:t>У нас стабильное финансовое положение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10420" y="2838990"/>
            <a:ext cx="4678410" cy="307777"/>
          </a:xfrm>
          <a:prstGeom prst="rect">
            <a:avLst/>
          </a:prstGeom>
          <a:noFill/>
        </p:spPr>
        <p:txBody>
          <a:bodyPr wrap="square" lIns="576000" rIns="0" rtlCol="0" anchor="ctr">
            <a:spAutoFit/>
          </a:bodyPr>
          <a:lstStyle/>
          <a:p>
            <a:r>
              <a:rPr lang="ru-RU" sz="1400" b="1" dirty="0"/>
              <a:t>Сформированы собственные</a:t>
            </a:r>
            <a:r>
              <a:rPr lang="ru-RU" sz="1400" dirty="0"/>
              <a:t> склады ЗИП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176" y="2770262"/>
            <a:ext cx="399227" cy="399227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9227" y="3404402"/>
            <a:ext cx="383563" cy="3247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014" y="3560454"/>
            <a:ext cx="389433" cy="3911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420" y="4252783"/>
            <a:ext cx="374271" cy="394779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0724" y="4151893"/>
            <a:ext cx="372959" cy="37587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612BD48-14F1-4AEB-ADF4-BF8BF2D62F3E}"/>
              </a:ext>
            </a:extLst>
          </p:cNvPr>
          <p:cNvSpPr txBox="1"/>
          <p:nvPr/>
        </p:nvSpPr>
        <p:spPr>
          <a:xfrm>
            <a:off x="7205105" y="2539568"/>
            <a:ext cx="3607438" cy="523220"/>
          </a:xfrm>
          <a:prstGeom prst="rect">
            <a:avLst/>
          </a:prstGeom>
          <a:noFill/>
        </p:spPr>
        <p:txBody>
          <a:bodyPr wrap="square" lIns="576000" rIns="0" rtlCol="0" anchor="ctr">
            <a:spAutoFit/>
          </a:bodyPr>
          <a:lstStyle/>
          <a:p>
            <a:r>
              <a:rPr lang="ru-RU" sz="1400" b="1" dirty="0">
                <a:cs typeface="Segoe UI Light" panose="020B0502040204020203" pitchFamily="34" charset="0"/>
              </a:rPr>
              <a:t>Доставка «до двери» по всей РФ. </a:t>
            </a:r>
            <a:r>
              <a:rPr lang="ru-RU" sz="1400" dirty="0">
                <a:cs typeface="Segoe UI Light" panose="020B0502040204020203" pitchFamily="34" charset="0"/>
              </a:rPr>
              <a:t>Выстроены логистические цепочки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9BFF19D-026F-44C1-9BD3-2F74804B4F6D}"/>
              </a:ext>
            </a:extLst>
          </p:cNvPr>
          <p:cNvSpPr txBox="1"/>
          <p:nvPr/>
        </p:nvSpPr>
        <p:spPr>
          <a:xfrm>
            <a:off x="9590779" y="1015518"/>
            <a:ext cx="1639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800"/>
              </a:spcBef>
              <a:defRPr/>
            </a:pPr>
            <a:r>
              <a:rPr lang="ru-RU" sz="5400" b="1" kern="0" dirty="0">
                <a:solidFill>
                  <a:srgbClr val="A11A2E"/>
                </a:solidFill>
                <a:ea typeface="Verdana" panose="020B0604030504040204" pitchFamily="34" charset="0"/>
                <a:cs typeface="Segoe UI Semibold" panose="020B0702040204020203" pitchFamily="34" charset="0"/>
              </a:rPr>
              <a:t>30+</a:t>
            </a:r>
            <a:endParaRPr lang="en-GB" sz="5400" b="1" kern="0" dirty="0">
              <a:solidFill>
                <a:srgbClr val="A11A2E"/>
              </a:solidFill>
              <a:ea typeface="Verdana" panose="020B060403050404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EA55FA9-0945-450C-AB83-E549EF5EDF4D}"/>
              </a:ext>
            </a:extLst>
          </p:cNvPr>
          <p:cNvSpPr txBox="1"/>
          <p:nvPr/>
        </p:nvSpPr>
        <p:spPr>
          <a:xfrm>
            <a:off x="9331448" y="1903492"/>
            <a:ext cx="18936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2pPr marL="0" lvl="1">
              <a:spcBef>
                <a:spcPct val="25000"/>
              </a:spcBef>
              <a:spcAft>
                <a:spcPct val="0"/>
              </a:spcAft>
              <a:buClr>
                <a:srgbClr val="AF1736"/>
              </a:buClr>
              <a:buSzPct val="92000"/>
              <a:defRPr sz="1100" kern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2pPr>
          </a:lstStyle>
          <a:p>
            <a:pPr lvl="1"/>
            <a:r>
              <a:rPr lang="ru-RU" sz="1400" dirty="0"/>
              <a:t>Лет на ИТ-рынке</a:t>
            </a:r>
            <a:endParaRPr lang="en-GB" sz="1400" dirty="0"/>
          </a:p>
        </p:txBody>
      </p:sp>
      <p:pic>
        <p:nvPicPr>
          <p:cNvPr id="10" name="Рисунок 9" descr="Грузовик">
            <a:extLst>
              <a:ext uri="{FF2B5EF4-FFF2-40B4-BE49-F238E27FC236}">
                <a16:creationId xmlns:a16="http://schemas.microsoft.com/office/drawing/2014/main" id="{ADF9036B-EB93-4191-BB9B-20A5DAA5E7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91157" y="2508926"/>
            <a:ext cx="539701" cy="53970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97FDB9B-19DA-4697-AE39-1762EFA6C993}"/>
              </a:ext>
            </a:extLst>
          </p:cNvPr>
          <p:cNvSpPr/>
          <p:nvPr/>
        </p:nvSpPr>
        <p:spPr>
          <a:xfrm>
            <a:off x="994990" y="4213883"/>
            <a:ext cx="41500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cs typeface="Segoe UI Light" panose="020B0502040204020203" pitchFamily="34" charset="0"/>
              </a:rPr>
              <a:t>Мы </a:t>
            </a:r>
            <a:r>
              <a:rPr lang="ru-RU" sz="1400" b="1" dirty="0">
                <a:cs typeface="Segoe UI Light" panose="020B0502040204020203" pitchFamily="34" charset="0"/>
              </a:rPr>
              <a:t>надежный поставщик, и партнер</a:t>
            </a:r>
            <a:r>
              <a:rPr lang="ru-RU" sz="1400" dirty="0">
                <a:cs typeface="Segoe UI Light" panose="020B0502040204020203" pitchFamily="34" charset="0"/>
              </a:rPr>
              <a:t> в сохранении и продвижении бизнеса</a:t>
            </a:r>
          </a:p>
        </p:txBody>
      </p:sp>
      <p:sp>
        <p:nvSpPr>
          <p:cNvPr id="35" name="object 40">
            <a:extLst>
              <a:ext uri="{FF2B5EF4-FFF2-40B4-BE49-F238E27FC236}">
                <a16:creationId xmlns:a16="http://schemas.microsoft.com/office/drawing/2014/main" id="{4A0C5BAB-2E03-4E16-B0E3-291649DC4DBD}"/>
              </a:ext>
            </a:extLst>
          </p:cNvPr>
          <p:cNvSpPr>
            <a:spLocks noChangeAspect="1"/>
          </p:cNvSpPr>
          <p:nvPr/>
        </p:nvSpPr>
        <p:spPr>
          <a:xfrm>
            <a:off x="377238" y="4994388"/>
            <a:ext cx="1072984" cy="586933"/>
          </a:xfrm>
          <a:prstGeom prst="rect">
            <a:avLst/>
          </a:pr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dirty="0">
              <a:solidFill>
                <a:prstClr val="black"/>
              </a:solidFill>
              <a:latin typeface="Segoe UI" panose="020B0502040204020203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D5F5E8A-B730-4638-92A5-6B271DAE754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7469" y="5029034"/>
            <a:ext cx="1340486" cy="326867"/>
          </a:xfrm>
          <a:prstGeom prst="rect">
            <a:avLst/>
          </a:prstGeom>
        </p:spPr>
      </p:pic>
      <p:pic>
        <p:nvPicPr>
          <p:cNvPr id="48" name="Picture 2" descr="https://pass2dumps.com/wp-content/uploads/2023/02/Juniper_Networks_logo.svg_.png">
            <a:extLst>
              <a:ext uri="{FF2B5EF4-FFF2-40B4-BE49-F238E27FC236}">
                <a16:creationId xmlns:a16="http://schemas.microsoft.com/office/drawing/2014/main" id="{F7D7CF63-7903-4BA5-B9E0-0CB71AEFE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568" y="5037629"/>
            <a:ext cx="1197111" cy="32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7">
            <a:extLst>
              <a:ext uri="{FF2B5EF4-FFF2-40B4-BE49-F238E27FC236}">
                <a16:creationId xmlns:a16="http://schemas.microsoft.com/office/drawing/2014/main" id="{6E39FDE7-9893-43B0-A994-210DB4B4FA1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31" y="5650179"/>
            <a:ext cx="1382438" cy="407769"/>
          </a:xfrm>
          <a:prstGeom prst="rect">
            <a:avLst/>
          </a:prstGeom>
        </p:spPr>
      </p:pic>
      <p:pic>
        <p:nvPicPr>
          <p:cNvPr id="51" name="Picture 16">
            <a:extLst>
              <a:ext uri="{FF2B5EF4-FFF2-40B4-BE49-F238E27FC236}">
                <a16:creationId xmlns:a16="http://schemas.microsoft.com/office/drawing/2014/main" id="{F7B143F8-2720-4411-8DCD-598F218EE73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810" y="5377613"/>
            <a:ext cx="1021167" cy="405290"/>
          </a:xfrm>
          <a:prstGeom prst="rect">
            <a:avLst/>
          </a:prstGeom>
        </p:spPr>
      </p:pic>
      <p:sp>
        <p:nvSpPr>
          <p:cNvPr id="54" name="object 15">
            <a:extLst>
              <a:ext uri="{FF2B5EF4-FFF2-40B4-BE49-F238E27FC236}">
                <a16:creationId xmlns:a16="http://schemas.microsoft.com/office/drawing/2014/main" id="{0A7C34DF-2778-4A07-978C-ED4FA661FEF4}"/>
              </a:ext>
            </a:extLst>
          </p:cNvPr>
          <p:cNvSpPr/>
          <p:nvPr/>
        </p:nvSpPr>
        <p:spPr>
          <a:xfrm>
            <a:off x="6447000" y="5921352"/>
            <a:ext cx="759481" cy="450675"/>
          </a:xfrm>
          <a:prstGeom prst="rect">
            <a:avLst/>
          </a:prstGeom>
          <a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dirty="0">
              <a:solidFill>
                <a:prstClr val="black"/>
              </a:solidFill>
              <a:latin typeface="Segoe UI" panose="020B0502040204020203" pitchFamily="34" charset="0"/>
            </a:endParaRPr>
          </a:p>
        </p:txBody>
      </p:sp>
      <p:sp>
        <p:nvSpPr>
          <p:cNvPr id="57" name="object 37">
            <a:extLst>
              <a:ext uri="{FF2B5EF4-FFF2-40B4-BE49-F238E27FC236}">
                <a16:creationId xmlns:a16="http://schemas.microsoft.com/office/drawing/2014/main" id="{1EDA26D1-8967-401C-9DDD-B957EFF540E0}"/>
              </a:ext>
            </a:extLst>
          </p:cNvPr>
          <p:cNvSpPr/>
          <p:nvPr/>
        </p:nvSpPr>
        <p:spPr>
          <a:xfrm>
            <a:off x="5793587" y="4998177"/>
            <a:ext cx="1516201" cy="769478"/>
          </a:xfrm>
          <a:prstGeom prst="rect">
            <a:avLst/>
          </a:pr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dirty="0">
              <a:solidFill>
                <a:srgbClr val="FF0000"/>
              </a:solidFill>
              <a:highlight>
                <a:srgbClr val="FFFF00"/>
              </a:highlight>
              <a:latin typeface="Segoe UI" panose="020B0502040204020203" pitchFamily="34" charset="0"/>
            </a:endParaRPr>
          </a:p>
        </p:txBody>
      </p:sp>
      <p:sp>
        <p:nvSpPr>
          <p:cNvPr id="59" name="object 39">
            <a:extLst>
              <a:ext uri="{FF2B5EF4-FFF2-40B4-BE49-F238E27FC236}">
                <a16:creationId xmlns:a16="http://schemas.microsoft.com/office/drawing/2014/main" id="{292E775D-3EDD-4118-BA1A-4D1BF9288684}"/>
              </a:ext>
            </a:extLst>
          </p:cNvPr>
          <p:cNvSpPr/>
          <p:nvPr/>
        </p:nvSpPr>
        <p:spPr>
          <a:xfrm>
            <a:off x="7436664" y="6242486"/>
            <a:ext cx="1539436" cy="420179"/>
          </a:xfrm>
          <a:prstGeom prst="rect">
            <a:avLst/>
          </a:prstGeom>
          <a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dirty="0">
              <a:solidFill>
                <a:prstClr val="black"/>
              </a:solidFill>
              <a:latin typeface="Segoe UI" panose="020B0502040204020203" pitchFamily="34" charset="0"/>
            </a:endParaRP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E3F78A7C-AAB1-4B58-8EC2-712644AD9866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8841" y="5019210"/>
            <a:ext cx="879997" cy="420179"/>
          </a:xfrm>
          <a:prstGeom prst="rect">
            <a:avLst/>
          </a:prstGeom>
        </p:spPr>
      </p:pic>
      <p:pic>
        <p:nvPicPr>
          <p:cNvPr id="61" name="Picture 2" descr="Huawei Logo – Huawei BLOG">
            <a:extLst>
              <a:ext uri="{FF2B5EF4-FFF2-40B4-BE49-F238E27FC236}">
                <a16:creationId xmlns:a16="http://schemas.microsoft.com/office/drawing/2014/main" id="{C636097E-4E30-4C44-A7FE-3D935C14D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9502" y="5906983"/>
            <a:ext cx="810254" cy="81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4874DCCD-8797-453C-8637-249808D72F3D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7746" y="4973917"/>
            <a:ext cx="1244009" cy="49916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5F1CCB10-5C60-4EF9-B8E5-F539B35F0CAE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3325" y="5589400"/>
            <a:ext cx="1249832" cy="191381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EE8D3848-9410-4D04-85D0-D36FB7A55BBA}"/>
              </a:ext>
            </a:extLst>
          </p:cNvPr>
          <p:cNvSpPr txBox="1"/>
          <p:nvPr/>
        </p:nvSpPr>
        <p:spPr>
          <a:xfrm>
            <a:off x="6953006" y="1020927"/>
            <a:ext cx="1639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1" i="0" u="none" strike="noStrike" kern="0" cap="none" spc="0" normalizeH="0" baseline="0">
                <a:ln>
                  <a:noFill/>
                </a:ln>
                <a:solidFill>
                  <a:srgbClr val="A11A2E"/>
                </a:solidFill>
                <a:effectLst/>
                <a:uLnTx/>
                <a:uFillTx/>
                <a:ea typeface="Verdana" panose="020B0604030504040204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ru-RU"/>
              <a:t>99%</a:t>
            </a:r>
            <a:endParaRPr lang="en-GB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73A4F4B-243B-4432-B70E-B70ABD853023}"/>
              </a:ext>
            </a:extLst>
          </p:cNvPr>
          <p:cNvSpPr txBox="1"/>
          <p:nvPr/>
        </p:nvSpPr>
        <p:spPr>
          <a:xfrm>
            <a:off x="6609781" y="1778338"/>
            <a:ext cx="2071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2pPr marL="0" lvl="1">
              <a:spcBef>
                <a:spcPct val="25000"/>
              </a:spcBef>
              <a:spcAft>
                <a:spcPct val="0"/>
              </a:spcAft>
              <a:buClr>
                <a:srgbClr val="AF1736"/>
              </a:buClr>
              <a:buSzPct val="92000"/>
              <a:defRPr sz="1100" kern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2pPr>
          </a:lstStyle>
          <a:p>
            <a:pPr lvl="1" algn="ctr"/>
            <a:r>
              <a:rPr lang="ru-RU" sz="1400" dirty="0"/>
              <a:t>Уровень удовлетворенности</a:t>
            </a:r>
            <a:endParaRPr lang="en-GB" sz="1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9C37CE-6FF2-487C-9083-A578EA284E4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106011" y="5288529"/>
            <a:ext cx="837155" cy="58600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828ADE8-F68E-41FC-AA54-11C16A7E239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252" y="5630848"/>
            <a:ext cx="1037177" cy="64823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16E9686-470B-42E6-BF07-8D0DFE5F1D8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4909137" y="5600103"/>
            <a:ext cx="496488" cy="56884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0A5096A-125F-4ED2-A864-2D55D1A8FFE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1085127" y="5835494"/>
            <a:ext cx="907777" cy="45115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3423BBC-1D44-483B-803F-5F4868AD807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0431493" y="4881832"/>
            <a:ext cx="2028904" cy="68333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975D5A5-6917-4595-BF3F-466AC10E0A5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9192029" y="5960050"/>
            <a:ext cx="1128742" cy="20204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C9690AF-B5DE-43C9-80D1-BF52FA3C9BE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966" y="6000931"/>
            <a:ext cx="983598" cy="81025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8CE3626-137F-483A-B54E-0A57306AB5FC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17" y="6143597"/>
            <a:ext cx="1235225" cy="20281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4FD8F2D-9950-4DBD-A1EA-A7588573606A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2190925" y="5651050"/>
            <a:ext cx="1238357" cy="83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598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C88815A-FC59-4AA2-9F20-45B5700A6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0449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0406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3DC34B-2CB9-44DA-9C82-2218A0C06077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471" y="444640"/>
            <a:ext cx="8681629" cy="509517"/>
          </a:xfrm>
          <a:prstGeom prst="rect">
            <a:avLst/>
          </a:prstGeom>
        </p:spPr>
        <p:txBody>
          <a:bodyPr/>
          <a:lstStyle/>
          <a:p>
            <a:r>
              <a:rPr lang="ru-RU" sz="3200" b="1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Почему </a:t>
            </a:r>
            <a:r>
              <a:rPr lang="en-GB" sz="3200" b="1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Softline</a:t>
            </a:r>
            <a:r>
              <a:rPr lang="en-US" sz="3200" b="1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? </a:t>
            </a:r>
            <a:r>
              <a:rPr lang="ru-RU" sz="3200" b="1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Шесть причин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381117" y="1266906"/>
            <a:ext cx="4710402" cy="632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buClr>
                <a:srgbClr val="990033"/>
              </a:buClr>
              <a:buSzPct val="250000"/>
            </a:pPr>
            <a:r>
              <a:rPr lang="ru-RU" sz="1600" b="1" dirty="0">
                <a:solidFill>
                  <a:srgbClr val="2A457F"/>
                </a:solidFill>
                <a:ea typeface="Roboto Light" panose="02000000000000000000" pitchFamily="2" charset="0"/>
                <a:cs typeface="Segoe UI" panose="020B0502040204020203" pitchFamily="34" charset="0"/>
              </a:rPr>
              <a:t>Мы – ведущий</a:t>
            </a:r>
            <a:r>
              <a:rPr lang="ru-RU" sz="1600" b="1" dirty="0">
                <a:solidFill>
                  <a:schemeClr val="tx1">
                    <a:lumMod val="90000"/>
                    <a:lumOff val="10000"/>
                  </a:schemeClr>
                </a:solidFill>
                <a:ea typeface="Roboto Light" panose="02000000000000000000" pitchFamily="2" charset="0"/>
                <a:cs typeface="Segoe UI" panose="020B0502040204020203" pitchFamily="34" charset="0"/>
              </a:rPr>
              <a:t> в регионе специалист по Цифровой трансформации</a:t>
            </a:r>
            <a:endParaRPr lang="en-US" sz="1600" dirty="0">
              <a:solidFill>
                <a:schemeClr val="tx1">
                  <a:lumMod val="90000"/>
                  <a:lumOff val="10000"/>
                </a:schemeClr>
              </a:solidFill>
              <a:ea typeface="Roboto Light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04650" y="1263776"/>
            <a:ext cx="3684404" cy="914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buClr>
                <a:srgbClr val="990033"/>
              </a:buClr>
              <a:buSzPct val="250000"/>
            </a:pPr>
            <a:r>
              <a:rPr lang="ru-RU" sz="1600" b="1" dirty="0">
                <a:solidFill>
                  <a:srgbClr val="2A457F"/>
                </a:solidFill>
                <a:ea typeface="Roboto Light" panose="02000000000000000000" pitchFamily="2" charset="0"/>
                <a:cs typeface="Segoe UI" panose="020B0502040204020203" pitchFamily="34" charset="0"/>
              </a:rPr>
              <a:t>У нас имеются собственные продукты</a:t>
            </a:r>
            <a:r>
              <a:rPr lang="ru-RU" sz="1600" b="1" dirty="0">
                <a:solidFill>
                  <a:schemeClr val="tx1">
                    <a:lumMod val="90000"/>
                    <a:lumOff val="10000"/>
                  </a:schemeClr>
                </a:solidFill>
                <a:ea typeface="Roboto Light" panose="02000000000000000000" pitchFamily="2" charset="0"/>
                <a:cs typeface="Segoe UI" panose="020B0502040204020203" pitchFamily="34" charset="0"/>
              </a:rPr>
              <a:t>, платформы, облака, наработки, знания, опыт</a:t>
            </a:r>
            <a:endParaRPr lang="en-US" sz="1600" dirty="0">
              <a:solidFill>
                <a:schemeClr val="tx1">
                  <a:lumMod val="90000"/>
                  <a:lumOff val="10000"/>
                </a:schemeClr>
              </a:solidFill>
              <a:ea typeface="Roboto Light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381117" y="3085551"/>
            <a:ext cx="5086918" cy="632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200"/>
              </a:lnSpc>
              <a:buClr>
                <a:srgbClr val="990033"/>
              </a:buClr>
              <a:buSzPct val="250000"/>
            </a:pPr>
            <a:r>
              <a:rPr lang="ru-RU" sz="1600" b="1" dirty="0">
                <a:solidFill>
                  <a:srgbClr val="2A457F"/>
                </a:solidFill>
                <a:ea typeface="Roboto Light" panose="02000000000000000000" pitchFamily="2" charset="0"/>
                <a:cs typeface="Segoe UI" panose="020B0502040204020203" pitchFamily="34" charset="0"/>
              </a:rPr>
              <a:t>Единая «точка входа»</a:t>
            </a:r>
            <a:r>
              <a:rPr lang="ru-RU" sz="1600" b="1" dirty="0">
                <a:solidFill>
                  <a:schemeClr val="tx1">
                    <a:lumMod val="90000"/>
                    <a:lumOff val="10000"/>
                  </a:schemeClr>
                </a:solidFill>
                <a:ea typeface="Roboto Light" panose="02000000000000000000" pitchFamily="2" charset="0"/>
                <a:cs typeface="Segoe UI" panose="020B0502040204020203" pitchFamily="34" charset="0"/>
              </a:rPr>
              <a:t> для всех нужд, связанных </a:t>
            </a:r>
            <a:br>
              <a:rPr lang="ru-RU" sz="1600" b="1" dirty="0">
                <a:solidFill>
                  <a:schemeClr val="tx1">
                    <a:lumMod val="90000"/>
                    <a:lumOff val="10000"/>
                  </a:schemeClr>
                </a:solidFill>
                <a:ea typeface="Roboto Light" panose="02000000000000000000" pitchFamily="2" charset="0"/>
                <a:cs typeface="Segoe UI" panose="020B0502040204020203" pitchFamily="34" charset="0"/>
              </a:rPr>
            </a:br>
            <a:r>
              <a:rPr lang="ru-RU" sz="1600" b="1" dirty="0">
                <a:solidFill>
                  <a:schemeClr val="tx1">
                    <a:lumMod val="90000"/>
                    <a:lumOff val="10000"/>
                  </a:schemeClr>
                </a:solidFill>
                <a:ea typeface="Roboto Light" panose="02000000000000000000" pitchFamily="2" charset="0"/>
                <a:cs typeface="Segoe UI" panose="020B0502040204020203" pitchFamily="34" charset="0"/>
              </a:rPr>
              <a:t>с ИТ, включая импортозамещение</a:t>
            </a:r>
            <a:endParaRPr lang="en-US" sz="1600" dirty="0">
              <a:solidFill>
                <a:schemeClr val="tx1">
                  <a:lumMod val="90000"/>
                  <a:lumOff val="10000"/>
                </a:schemeClr>
              </a:solidFill>
              <a:ea typeface="Roboto Light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381117" y="4962027"/>
            <a:ext cx="4475224" cy="914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200"/>
              </a:lnSpc>
              <a:buClr>
                <a:srgbClr val="990033"/>
              </a:buClr>
              <a:buSzPct val="250000"/>
            </a:pPr>
            <a:r>
              <a:rPr lang="ru-RU" sz="1600" b="1" dirty="0">
                <a:solidFill>
                  <a:srgbClr val="2A457F"/>
                </a:solidFill>
                <a:ea typeface="Roboto Light" panose="02000000000000000000" pitchFamily="2" charset="0"/>
                <a:cs typeface="Segoe UI" panose="020B0502040204020203" pitchFamily="34" charset="0"/>
              </a:rPr>
              <a:t>Мы всегда рядом</a:t>
            </a:r>
            <a:r>
              <a:rPr lang="en-US" sz="1600" b="1" dirty="0">
                <a:solidFill>
                  <a:srgbClr val="2A457F"/>
                </a:solidFill>
                <a:ea typeface="Roboto Light" panose="02000000000000000000" pitchFamily="2" charset="0"/>
                <a:cs typeface="Segoe UI" panose="020B0502040204020203" pitchFamily="34" charset="0"/>
              </a:rPr>
              <a:t>. </a:t>
            </a:r>
            <a:r>
              <a:rPr lang="ru-RU" sz="1600" b="1" dirty="0">
                <a:solidFill>
                  <a:schemeClr val="tx1">
                    <a:lumMod val="90000"/>
                    <a:lumOff val="10000"/>
                  </a:schemeClr>
                </a:solidFill>
                <a:ea typeface="Roboto Light" panose="02000000000000000000" pitchFamily="2" charset="0"/>
                <a:cs typeface="Segoe UI" panose="020B0502040204020203" pitchFamily="34" charset="0"/>
              </a:rPr>
              <a:t>Знаем, что делать дальше</a:t>
            </a:r>
            <a:r>
              <a:rPr lang="en-US" sz="1600" b="1" dirty="0">
                <a:solidFill>
                  <a:schemeClr val="tx1">
                    <a:lumMod val="90000"/>
                    <a:lumOff val="10000"/>
                  </a:schemeClr>
                </a:solidFill>
                <a:ea typeface="Roboto Light" panose="02000000000000000000" pitchFamily="2" charset="0"/>
                <a:cs typeface="Segoe UI" panose="020B0502040204020203" pitchFamily="34" charset="0"/>
              </a:rPr>
              <a:t>.</a:t>
            </a:r>
            <a:r>
              <a:rPr lang="en-US" sz="1600" dirty="0">
                <a:solidFill>
                  <a:schemeClr val="tx1">
                    <a:lumMod val="90000"/>
                    <a:lumOff val="10000"/>
                  </a:schemeClr>
                </a:solidFill>
                <a:ea typeface="Roboto Light" panose="02000000000000000000" pitchFamily="2" charset="0"/>
                <a:cs typeface="Segoe UI" panose="020B0502040204020203" pitchFamily="34" charset="0"/>
              </a:rPr>
              <a:t> </a:t>
            </a:r>
            <a:r>
              <a:rPr lang="ru-RU" sz="1600" b="1" dirty="0">
                <a:solidFill>
                  <a:schemeClr val="tx1">
                    <a:lumMod val="90000"/>
                    <a:lumOff val="10000"/>
                  </a:schemeClr>
                </a:solidFill>
                <a:ea typeface="Roboto Light" panose="02000000000000000000" pitchFamily="2" charset="0"/>
                <a:cs typeface="Segoe UI" panose="020B0502040204020203" pitchFamily="34" charset="0"/>
              </a:rPr>
              <a:t>У нас стабильное финансовое положение</a:t>
            </a:r>
            <a:endParaRPr lang="en-US" sz="1600" b="1" dirty="0">
              <a:solidFill>
                <a:schemeClr val="tx1">
                  <a:lumMod val="90000"/>
                  <a:lumOff val="10000"/>
                </a:schemeClr>
              </a:solidFill>
              <a:ea typeface="Roboto Light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104650" y="3082421"/>
            <a:ext cx="3536487" cy="119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200"/>
              </a:lnSpc>
              <a:buClr>
                <a:srgbClr val="990033"/>
              </a:buClr>
              <a:buSzPct val="250000"/>
            </a:pPr>
            <a:r>
              <a:rPr lang="ru-RU" sz="1600" b="1" dirty="0">
                <a:solidFill>
                  <a:srgbClr val="2A457F"/>
                </a:solidFill>
                <a:ea typeface="Roboto Light" panose="02000000000000000000" pitchFamily="2" charset="0"/>
                <a:cs typeface="Segoe UI" panose="020B0502040204020203" pitchFamily="34" charset="0"/>
              </a:rPr>
              <a:t>Своими решениями </a:t>
            </a:r>
            <a:r>
              <a:rPr lang="ru-RU" sz="16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мы</a:t>
            </a:r>
            <a:r>
              <a:rPr lang="ru-RU" sz="1600" b="1" dirty="0">
                <a:solidFill>
                  <a:srgbClr val="2A457F"/>
                </a:solidFill>
                <a:ea typeface="Roboto Light" panose="02000000000000000000" pitchFamily="2" charset="0"/>
                <a:cs typeface="Segoe UI" panose="020B0502040204020203" pitchFamily="34" charset="0"/>
              </a:rPr>
              <a:t> </a:t>
            </a:r>
            <a:r>
              <a:rPr lang="ru-RU" sz="16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покрываем</a:t>
            </a:r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все технологические нужды организаций в современных условиях </a:t>
            </a:r>
            <a:endParaRPr lang="en-US" sz="1600" b="1" dirty="0">
              <a:solidFill>
                <a:schemeClr val="tx1">
                  <a:lumMod val="90000"/>
                  <a:lumOff val="10000"/>
                </a:schemeClr>
              </a:solidFill>
              <a:ea typeface="Roboto Light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488290" y="2750847"/>
            <a:ext cx="720000" cy="43200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100000">
                <a:srgbClr val="A20C33"/>
              </a:gs>
            </a:gsLst>
            <a:lin ang="0" scaled="1"/>
            <a:tileRect/>
          </a:gradFill>
        </p:spPr>
        <p:txBody>
          <a:bodyPr wrap="square" lIns="0" tIns="0" rIns="0" bIns="0" rtlCol="0" anchor="ctr"/>
          <a:lstStyle/>
          <a:p>
            <a:pPr algn="ctr"/>
            <a:endParaRPr lang="ru-RU" sz="1092">
              <a:solidFill>
                <a:srgbClr val="B01736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509" y="1322552"/>
            <a:ext cx="483386" cy="88698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862" y="3160298"/>
            <a:ext cx="654681" cy="89168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648" y="4987366"/>
            <a:ext cx="671107" cy="88933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1096" y="1349446"/>
            <a:ext cx="640604" cy="83301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2829" y="3141373"/>
            <a:ext cx="617138" cy="894028"/>
          </a:xfrm>
          <a:prstGeom prst="rect">
            <a:avLst/>
          </a:prstGeom>
        </p:spPr>
      </p:pic>
      <p:sp>
        <p:nvSpPr>
          <p:cNvPr id="26" name="Прямоугольник 20">
            <a:extLst>
              <a:ext uri="{FF2B5EF4-FFF2-40B4-BE49-F238E27FC236}">
                <a16:creationId xmlns:a16="http://schemas.microsoft.com/office/drawing/2014/main" id="{3ACA5003-BE86-43E1-938B-92296F7A6855}"/>
              </a:ext>
            </a:extLst>
          </p:cNvPr>
          <p:cNvSpPr/>
          <p:nvPr/>
        </p:nvSpPr>
        <p:spPr>
          <a:xfrm>
            <a:off x="8104650" y="4943158"/>
            <a:ext cx="3796198" cy="632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200"/>
              </a:lnSpc>
              <a:buClr>
                <a:srgbClr val="990033"/>
              </a:buClr>
              <a:buSzPct val="250000"/>
            </a:pPr>
            <a:r>
              <a:rPr lang="ru-RU" sz="1600" b="1" dirty="0">
                <a:solidFill>
                  <a:srgbClr val="2A457F"/>
                </a:solidFill>
                <a:ea typeface="Roboto Light" panose="02000000000000000000" pitchFamily="2" charset="0"/>
                <a:cs typeface="Segoe UI" panose="020B0502040204020203" pitchFamily="34" charset="0"/>
              </a:rPr>
              <a:t>У нас работают лучшие </a:t>
            </a:r>
            <a:r>
              <a:rPr lang="ru-RU" sz="16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специалисты региона</a:t>
            </a:r>
            <a:endParaRPr lang="en-US" sz="16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488290" y="4741568"/>
            <a:ext cx="720000" cy="43200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100000">
                <a:srgbClr val="A20C33"/>
              </a:gs>
            </a:gsLst>
            <a:lin ang="0" scaled="1"/>
            <a:tileRect/>
          </a:gradFill>
        </p:spPr>
        <p:txBody>
          <a:bodyPr wrap="square" lIns="0" tIns="0" rIns="0" bIns="0" rtlCol="0" anchor="ctr"/>
          <a:lstStyle/>
          <a:p>
            <a:pPr algn="ctr"/>
            <a:endParaRPr lang="ru-RU" sz="1092">
              <a:solidFill>
                <a:srgbClr val="B01736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210016" y="2892328"/>
            <a:ext cx="720000" cy="43200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100000">
                <a:srgbClr val="A20C33"/>
              </a:gs>
            </a:gsLst>
            <a:lin ang="0" scaled="1"/>
            <a:tileRect/>
          </a:gradFill>
        </p:spPr>
        <p:txBody>
          <a:bodyPr wrap="square" lIns="0" tIns="0" rIns="0" bIns="0" rtlCol="0" anchor="ctr"/>
          <a:lstStyle/>
          <a:p>
            <a:pPr algn="ctr"/>
            <a:endParaRPr lang="ru-RU" sz="1092">
              <a:solidFill>
                <a:srgbClr val="B01736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210016" y="4609130"/>
            <a:ext cx="720000" cy="43200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100000">
                <a:srgbClr val="A20C33"/>
              </a:gs>
            </a:gsLst>
            <a:lin ang="0" scaled="1"/>
            <a:tileRect/>
          </a:gradFill>
        </p:spPr>
        <p:txBody>
          <a:bodyPr wrap="square" lIns="0" tIns="0" rIns="0" bIns="0" rtlCol="0" anchor="ctr"/>
          <a:lstStyle/>
          <a:p>
            <a:pPr algn="ctr"/>
            <a:endParaRPr lang="ru-RU" sz="1092">
              <a:solidFill>
                <a:srgbClr val="B01736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967" y="5055414"/>
            <a:ext cx="576000" cy="80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5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5985B14F-FDE2-4595-BA47-37C01DBD8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7" y="456998"/>
            <a:ext cx="11160125" cy="510977"/>
          </a:xfrm>
        </p:spPr>
        <p:txBody>
          <a:bodyPr/>
          <a:lstStyle/>
          <a:p>
            <a:r>
              <a:rPr lang="ru-RU" dirty="0"/>
              <a:t>ОБЫЧНАЯ</a:t>
            </a:r>
            <a:r>
              <a:rPr lang="ru-RU" dirty="0">
                <a:latin typeface="+mn-lt"/>
              </a:rPr>
              <a:t> РЕАЛЬНОСТЬ. ИНТЕРЕСНЫЕ РЕШЕНИЯ!?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6408E8-CB57-4F9B-8AE8-BAB69DDE5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3</a:t>
            </a:fld>
            <a:endParaRPr lang="ru-RU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45DF597-DF2E-497E-AEB5-64C67B245E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0" b="4126"/>
          <a:stretch/>
        </p:blipFill>
        <p:spPr>
          <a:xfrm>
            <a:off x="685522" y="967975"/>
            <a:ext cx="10820956" cy="503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06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5985B14F-FDE2-4595-BA47-37C01DBD8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7" y="456998"/>
            <a:ext cx="11160125" cy="510977"/>
          </a:xfrm>
        </p:spPr>
        <p:txBody>
          <a:bodyPr/>
          <a:lstStyle/>
          <a:p>
            <a:r>
              <a:rPr lang="ru-RU" dirty="0">
                <a:latin typeface="+mn-lt"/>
              </a:rPr>
              <a:t>НАШИ РЕШЕНИЯ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6408E8-CB57-4F9B-8AE8-BAB69DDE5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4</a:t>
            </a:fld>
            <a:endParaRPr lang="ru-RU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45DDC227-6BBC-40C2-98B6-15FE9FE08862}"/>
              </a:ext>
            </a:extLst>
          </p:cNvPr>
          <p:cNvGrpSpPr/>
          <p:nvPr/>
        </p:nvGrpSpPr>
        <p:grpSpPr>
          <a:xfrm>
            <a:off x="8100404" y="1413364"/>
            <a:ext cx="3548829" cy="4427882"/>
            <a:chOff x="551553" y="1415037"/>
            <a:chExt cx="3548829" cy="4427882"/>
          </a:xfrm>
        </p:grpSpPr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2A553AFB-4F5F-4B76-9EC4-57AFB16B4DBF}"/>
                </a:ext>
              </a:extLst>
            </p:cNvPr>
            <p:cNvSpPr/>
            <p:nvPr/>
          </p:nvSpPr>
          <p:spPr>
            <a:xfrm>
              <a:off x="1161980" y="1415037"/>
              <a:ext cx="2932043" cy="3866322"/>
            </a:xfrm>
            <a:prstGeom prst="rect">
              <a:avLst/>
            </a:prstGeom>
            <a:solidFill>
              <a:srgbClr val="A20C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4328A35C-78B5-48AC-AFF5-1A149AB856BD}"/>
                </a:ext>
              </a:extLst>
            </p:cNvPr>
            <p:cNvSpPr/>
            <p:nvPr/>
          </p:nvSpPr>
          <p:spPr>
            <a:xfrm>
              <a:off x="899588" y="2756820"/>
              <a:ext cx="2733260" cy="3086099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  <a:effectLst>
              <a:glow rad="63500">
                <a:schemeClr val="accent5">
                  <a:satMod val="175000"/>
                  <a:alpha val="40000"/>
                </a:schemeClr>
              </a:glow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FEF91EA-BE8F-494C-80F7-5DF23DC4F7CE}"/>
                </a:ext>
              </a:extLst>
            </p:cNvPr>
            <p:cNvSpPr txBox="1"/>
            <p:nvPr/>
          </p:nvSpPr>
          <p:spPr>
            <a:xfrm>
              <a:off x="1215256" y="1424780"/>
              <a:ext cx="28851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</a:rPr>
                <a:t>ИНДИВИДУАЛЬНЫЙ ПРОЕКТ</a:t>
              </a: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EE9F9BE6-F30F-4603-BBC1-6F1CFCE8BE53}"/>
                </a:ext>
              </a:extLst>
            </p:cNvPr>
            <p:cNvSpPr/>
            <p:nvPr/>
          </p:nvSpPr>
          <p:spPr>
            <a:xfrm>
              <a:off x="865464" y="2756820"/>
              <a:ext cx="2733260" cy="19851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771"/>
              <a:r>
                <a:rPr lang="ru-RU" sz="1600" b="1" dirty="0"/>
                <a:t>ОСОБЕННОСТИ</a:t>
              </a:r>
              <a:r>
                <a:rPr lang="ru-RU" b="1" dirty="0"/>
                <a:t>: </a:t>
              </a:r>
            </a:p>
            <a:p>
              <a:pPr defTabSz="685771"/>
              <a:endParaRPr lang="ru-RU" sz="1400" b="1" dirty="0"/>
            </a:p>
            <a:p>
              <a:pPr marL="171450" lvl="0" indent="-171450" fontAlgn="base">
                <a:buFont typeface="Arial" panose="020B0604020202020204" pitchFamily="34" charset="0"/>
                <a:buChar char="•"/>
              </a:pPr>
              <a:r>
                <a:rPr lang="ru-RU" sz="1300" dirty="0"/>
                <a:t>Широкий спектр сервисного покрытия, набор услуг и условий​</a:t>
              </a:r>
              <a:r>
                <a:rPr lang="en-US" sz="1300" dirty="0"/>
                <a:t>​</a:t>
              </a:r>
              <a:endParaRPr lang="ru-RU" sz="1300" dirty="0"/>
            </a:p>
            <a:p>
              <a:pPr marL="171450" indent="-171450" fontAlgn="base">
                <a:buFont typeface="Arial" panose="020B0604020202020204" pitchFamily="34" charset="0"/>
                <a:buChar char="•"/>
              </a:pPr>
              <a:r>
                <a:rPr lang="ru-RU" sz="1300" dirty="0"/>
                <a:t>Проработка решения до закрытия проблемы</a:t>
              </a:r>
            </a:p>
            <a:p>
              <a:pPr marL="171450" lvl="0" indent="-171450" fontAlgn="base">
                <a:buFont typeface="Arial" panose="020B0604020202020204" pitchFamily="34" charset="0"/>
                <a:buChar char="•"/>
              </a:pPr>
              <a:r>
                <a:rPr lang="ru-RU" sz="1300" dirty="0"/>
                <a:t>Привлечение экспертов на проработку решения ​</a:t>
              </a: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29DF88E5-58E6-4831-B09A-6C0871003C71}"/>
                </a:ext>
              </a:extLst>
            </p:cNvPr>
            <p:cNvSpPr/>
            <p:nvPr/>
          </p:nvSpPr>
          <p:spPr>
            <a:xfrm>
              <a:off x="551553" y="1655090"/>
              <a:ext cx="983973" cy="83165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 descr="Фрагменты головоломки">
              <a:extLst>
                <a:ext uri="{FF2B5EF4-FFF2-40B4-BE49-F238E27FC236}">
                  <a16:creationId xmlns:a16="http://schemas.microsoft.com/office/drawing/2014/main" id="{7437EE93-BEB8-4C0B-B214-8B1D6DB72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6876" y="1646893"/>
              <a:ext cx="839856" cy="839856"/>
            </a:xfrm>
            <a:prstGeom prst="rect">
              <a:avLst/>
            </a:prstGeom>
          </p:spPr>
        </p:pic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B2D61562-9E2B-4893-9924-734DB6785C8E}"/>
                </a:ext>
              </a:extLst>
            </p:cNvPr>
            <p:cNvSpPr/>
            <p:nvPr/>
          </p:nvSpPr>
          <p:spPr>
            <a:xfrm>
              <a:off x="1610248" y="2066821"/>
              <a:ext cx="2336590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>
                  <a:solidFill>
                    <a:schemeClr val="bg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Индивидуальное решение «под ключ» в соответствии с требованиями Заказчика</a:t>
              </a:r>
              <a:endParaRPr lang="ru-RU" sz="11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225F1926-1E6A-4EA9-B0EE-C7136C5E338B}"/>
              </a:ext>
            </a:extLst>
          </p:cNvPr>
          <p:cNvGrpSpPr/>
          <p:nvPr/>
        </p:nvGrpSpPr>
        <p:grpSpPr>
          <a:xfrm>
            <a:off x="626012" y="1413364"/>
            <a:ext cx="3483053" cy="4380951"/>
            <a:chOff x="626012" y="1413364"/>
            <a:chExt cx="3483053" cy="4380951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8F8E3FFF-A147-4347-BB19-2AD3808CF358}"/>
                </a:ext>
              </a:extLst>
            </p:cNvPr>
            <p:cNvSpPr/>
            <p:nvPr/>
          </p:nvSpPr>
          <p:spPr>
            <a:xfrm>
              <a:off x="1117999" y="1413364"/>
              <a:ext cx="2932043" cy="3866322"/>
            </a:xfrm>
            <a:prstGeom prst="rect">
              <a:avLst/>
            </a:prstGeom>
            <a:solidFill>
              <a:srgbClr val="A20C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FAC1EF7F-CC9B-4254-B907-DB220F80B67E}"/>
                </a:ext>
              </a:extLst>
            </p:cNvPr>
            <p:cNvSpPr/>
            <p:nvPr/>
          </p:nvSpPr>
          <p:spPr>
            <a:xfrm>
              <a:off x="855607" y="2755147"/>
              <a:ext cx="2733260" cy="3039168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  <a:effectLst>
              <a:glow rad="63500">
                <a:schemeClr val="accent5">
                  <a:satMod val="175000"/>
                  <a:alpha val="40000"/>
                </a:schemeClr>
              </a:glow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E229352-F3EC-41DE-8930-3477FD6FC821}"/>
                </a:ext>
              </a:extLst>
            </p:cNvPr>
            <p:cNvSpPr txBox="1"/>
            <p:nvPr/>
          </p:nvSpPr>
          <p:spPr>
            <a:xfrm>
              <a:off x="1117999" y="1520154"/>
              <a:ext cx="28382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</a:rPr>
                <a:t>ПАКЕТ ЧАСОВ (ВАУЧЕР)</a:t>
              </a: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BED0118D-C2F9-48AE-8924-137E33169296}"/>
                </a:ext>
              </a:extLst>
            </p:cNvPr>
            <p:cNvSpPr/>
            <p:nvPr/>
          </p:nvSpPr>
          <p:spPr>
            <a:xfrm>
              <a:off x="869521" y="2766939"/>
              <a:ext cx="2673626" cy="23544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/>
                <a:t>ОСОБЕННОСТИ</a:t>
              </a:r>
              <a:r>
                <a:rPr lang="ru-RU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:</a:t>
              </a:r>
            </a:p>
            <a:p>
              <a:endPara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ru-RU" sz="1300" dirty="0">
                  <a:solidFill>
                    <a:schemeClr val="dk1"/>
                  </a:solidFill>
                </a:rPr>
                <a:t>Фиксированное количество и стоимость часов на период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ru-RU" sz="1300" dirty="0">
                  <a:solidFill>
                    <a:schemeClr val="dk1"/>
                  </a:solidFill>
                </a:rPr>
                <a:t>Гибкие условия и широкий спектр применения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300" dirty="0">
                  <a:solidFill>
                    <a:schemeClr val="dk1"/>
                  </a:solidFill>
                </a:rPr>
                <a:t>Возможность реализовывать сложные проекты поэтапно, поддержка экспертами любого уровня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300" dirty="0">
                  <a:solidFill>
                    <a:schemeClr val="dk1"/>
                  </a:solidFill>
                </a:rPr>
                <a:t>Быстрый старт работ</a:t>
              </a:r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559F77CF-BD64-4913-9C19-E69CB7D2A954}"/>
                </a:ext>
              </a:extLst>
            </p:cNvPr>
            <p:cNvSpPr/>
            <p:nvPr/>
          </p:nvSpPr>
          <p:spPr>
            <a:xfrm>
              <a:off x="626012" y="1665136"/>
              <a:ext cx="983973" cy="83165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9314FEEE-584C-4BEF-8261-5824F249E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849" y="1818044"/>
              <a:ext cx="651805" cy="651805"/>
            </a:xfrm>
            <a:prstGeom prst="rect">
              <a:avLst/>
            </a:prstGeom>
          </p:spPr>
        </p:pic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A8158D49-9B46-48C8-BCD2-BA4FCF785684}"/>
                </a:ext>
              </a:extLst>
            </p:cNvPr>
            <p:cNvSpPr/>
            <p:nvPr/>
          </p:nvSpPr>
          <p:spPr>
            <a:xfrm>
              <a:off x="1772475" y="2115968"/>
              <a:ext cx="2336590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>
                  <a:solidFill>
                    <a:schemeClr val="bg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Резерв часов экспертов, с помощью которых можно, оперативно решить задачу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94590E22-A212-406D-9085-A0B90B785490}"/>
              </a:ext>
            </a:extLst>
          </p:cNvPr>
          <p:cNvGrpSpPr/>
          <p:nvPr/>
        </p:nvGrpSpPr>
        <p:grpSpPr>
          <a:xfrm>
            <a:off x="4382211" y="1415037"/>
            <a:ext cx="3473541" cy="4427882"/>
            <a:chOff x="4382211" y="1415037"/>
            <a:chExt cx="3473541" cy="4427882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8F8D3F85-4EAC-4775-8973-E69B65377E5E}"/>
                </a:ext>
              </a:extLst>
            </p:cNvPr>
            <p:cNvSpPr/>
            <p:nvPr/>
          </p:nvSpPr>
          <p:spPr>
            <a:xfrm>
              <a:off x="4862649" y="1415037"/>
              <a:ext cx="2932043" cy="3866322"/>
            </a:xfrm>
            <a:prstGeom prst="rect">
              <a:avLst/>
            </a:prstGeom>
            <a:solidFill>
              <a:srgbClr val="A20C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12C1A15A-405E-4F43-BD73-67186E1238CE}"/>
                </a:ext>
              </a:extLst>
            </p:cNvPr>
            <p:cNvSpPr/>
            <p:nvPr/>
          </p:nvSpPr>
          <p:spPr>
            <a:xfrm>
              <a:off x="4382211" y="1633639"/>
              <a:ext cx="983973" cy="83165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F4A8AB16-29BA-429A-8D2D-943A38E01E85}"/>
                </a:ext>
              </a:extLst>
            </p:cNvPr>
            <p:cNvSpPr/>
            <p:nvPr/>
          </p:nvSpPr>
          <p:spPr>
            <a:xfrm>
              <a:off x="4382211" y="1644718"/>
              <a:ext cx="983973" cy="83165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5C11275A-6EF1-4487-859D-756DD71B7541}"/>
                </a:ext>
              </a:extLst>
            </p:cNvPr>
            <p:cNvSpPr/>
            <p:nvPr/>
          </p:nvSpPr>
          <p:spPr>
            <a:xfrm>
              <a:off x="4600257" y="2756820"/>
              <a:ext cx="2733260" cy="3086099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  <a:effectLst>
              <a:glow rad="63500">
                <a:schemeClr val="accent5">
                  <a:satMod val="175000"/>
                  <a:alpha val="40000"/>
                </a:schemeClr>
              </a:glow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582466A-6B47-4B3C-9865-5E50FFB712BC}"/>
                </a:ext>
              </a:extLst>
            </p:cNvPr>
            <p:cNvSpPr txBox="1"/>
            <p:nvPr/>
          </p:nvSpPr>
          <p:spPr>
            <a:xfrm>
              <a:off x="4956482" y="1521827"/>
              <a:ext cx="27332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</a:rPr>
                <a:t>ПРОДУКТ</a:t>
              </a: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0F398BE7-C320-42AF-92BA-A122BA425CF7}"/>
                </a:ext>
              </a:extLst>
            </p:cNvPr>
            <p:cNvSpPr/>
            <p:nvPr/>
          </p:nvSpPr>
          <p:spPr>
            <a:xfrm>
              <a:off x="4554537" y="2756820"/>
              <a:ext cx="2733260" cy="2400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771"/>
              <a:r>
                <a:rPr lang="ru-RU" sz="1600" b="1" dirty="0"/>
                <a:t>ОСОБЕННОСТИ</a:t>
              </a:r>
              <a:r>
                <a:rPr lang="ru-RU" b="1" dirty="0"/>
                <a:t>: </a:t>
              </a:r>
            </a:p>
            <a:p>
              <a:pPr defTabSz="685771"/>
              <a:endPara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ru-RU" sz="1300" dirty="0">
                  <a:solidFill>
                    <a:schemeClr val="dk1"/>
                  </a:solidFill>
                </a:rPr>
                <a:t>Возможность выбора подготовленного  перечня услуг, условий и </a:t>
              </a:r>
              <a:r>
                <a:rPr lang="en-US" sz="1300" dirty="0">
                  <a:solidFill>
                    <a:schemeClr val="dk1"/>
                  </a:solidFill>
                </a:rPr>
                <a:t>SLA</a:t>
              </a:r>
              <a:endParaRPr lang="ru-RU" sz="1300" dirty="0">
                <a:solidFill>
                  <a:schemeClr val="dk1"/>
                </a:solidFill>
              </a:endParaRP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ru-RU" sz="1300" dirty="0">
                  <a:solidFill>
                    <a:schemeClr val="dk1"/>
                  </a:solidFill>
                </a:rPr>
                <a:t>Широкий спектр сервисного покрытия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ru-RU" sz="1300" dirty="0">
                  <a:solidFill>
                    <a:schemeClr val="dk1"/>
                  </a:solidFill>
                </a:rPr>
                <a:t>Оперативная подготовка расчета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300" dirty="0">
                  <a:solidFill>
                    <a:schemeClr val="dk1"/>
                  </a:solidFill>
                </a:rPr>
                <a:t>Быстрый старт работ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endParaRPr lang="ru-RU" sz="1400" dirty="0">
                <a:solidFill>
                  <a:schemeClr val="dk1"/>
                </a:solidFill>
              </a:endParaRPr>
            </a:p>
          </p:txBody>
        </p:sp>
        <p:pic>
          <p:nvPicPr>
            <p:cNvPr id="28" name="Рисунок 27" descr="Ящик">
              <a:extLst>
                <a:ext uri="{FF2B5EF4-FFF2-40B4-BE49-F238E27FC236}">
                  <a16:creationId xmlns:a16="http://schemas.microsoft.com/office/drawing/2014/main" id="{34D9CB03-D484-4D00-ADEA-893153B6F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439025" y="1656797"/>
              <a:ext cx="831659" cy="831659"/>
            </a:xfrm>
            <a:prstGeom prst="rect">
              <a:avLst/>
            </a:prstGeom>
          </p:spPr>
        </p:pic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29E1F668-4A77-4A31-9276-21FA53F788F6}"/>
                </a:ext>
              </a:extLst>
            </p:cNvPr>
            <p:cNvSpPr/>
            <p:nvPr/>
          </p:nvSpPr>
          <p:spPr>
            <a:xfrm>
              <a:off x="5519162" y="1972201"/>
              <a:ext cx="233659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>
                  <a:solidFill>
                    <a:schemeClr val="bg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Готовое решение</a:t>
              </a:r>
              <a:endParaRPr lang="ru-RU" sz="1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0701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5985B14F-FDE2-4595-BA47-37C01DBD8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7" y="269557"/>
            <a:ext cx="11160125" cy="510977"/>
          </a:xfrm>
        </p:spPr>
        <p:txBody>
          <a:bodyPr/>
          <a:lstStyle/>
          <a:p>
            <a:r>
              <a:rPr lang="ru-RU" dirty="0">
                <a:latin typeface="+mn-lt"/>
              </a:rPr>
              <a:t>ПРОДУКТЫ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6408E8-CB57-4F9B-8AE8-BAB69DDE5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5</a:t>
            </a:fld>
            <a:endParaRPr lang="ru-RU"/>
          </a:p>
        </p:txBody>
      </p:sp>
      <p:graphicFrame>
        <p:nvGraphicFramePr>
          <p:cNvPr id="31" name="Таблица 30">
            <a:extLst>
              <a:ext uri="{FF2B5EF4-FFF2-40B4-BE49-F238E27FC236}">
                <a16:creationId xmlns:a16="http://schemas.microsoft.com/office/drawing/2014/main" id="{0BC8F4CF-A274-47AB-938A-DCC1123C0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3451066"/>
              </p:ext>
            </p:extLst>
          </p:nvPr>
        </p:nvGraphicFramePr>
        <p:xfrm>
          <a:off x="509612" y="780534"/>
          <a:ext cx="9420975" cy="545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8171">
                  <a:extLst>
                    <a:ext uri="{9D8B030D-6E8A-4147-A177-3AD203B41FA5}">
                      <a16:colId xmlns:a16="http://schemas.microsoft.com/office/drawing/2014/main" val="1507517371"/>
                    </a:ext>
                  </a:extLst>
                </a:gridCol>
                <a:gridCol w="1944304">
                  <a:extLst>
                    <a:ext uri="{9D8B030D-6E8A-4147-A177-3AD203B41FA5}">
                      <a16:colId xmlns:a16="http://schemas.microsoft.com/office/drawing/2014/main" val="576285196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4117886698"/>
                    </a:ext>
                  </a:extLst>
                </a:gridCol>
                <a:gridCol w="1976820">
                  <a:extLst>
                    <a:ext uri="{9D8B030D-6E8A-4147-A177-3AD203B41FA5}">
                      <a16:colId xmlns:a16="http://schemas.microsoft.com/office/drawing/2014/main" val="2745480160"/>
                    </a:ext>
                  </a:extLst>
                </a:gridCol>
              </a:tblGrid>
              <a:tr h="41791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Услуги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Базовая ТП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Стандартная ТП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Расширенная ТП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0033433"/>
                  </a:ext>
                </a:extLst>
              </a:tr>
              <a:tr h="2973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/>
                        <a:t>Уровень сервиса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8*5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8*5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24*7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394208"/>
                  </a:ext>
                </a:extLst>
              </a:tr>
              <a:tr h="2973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/>
                        <a:t>Дистанционная диагностика проблем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6669039"/>
                  </a:ext>
                </a:extLst>
              </a:tr>
              <a:tr h="453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/>
                        <a:t>Замена неисправного оборудования и его компонентов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7776245"/>
                  </a:ext>
                </a:extLst>
              </a:tr>
              <a:tr h="2672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/>
                        <a:t>Восстановление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работоспособности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  <a:p>
                      <a:pPr algn="ctr"/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без выезда инженера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975553"/>
                  </a:ext>
                </a:extLst>
              </a:tr>
              <a:tr h="453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/>
                        <a:t>Консультации по работе и настройке оборудования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0846420"/>
                  </a:ext>
                </a:extLst>
              </a:tr>
              <a:tr h="2973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/>
                        <a:t>Выезд инженера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7100373"/>
                  </a:ext>
                </a:extLst>
              </a:tr>
              <a:tr h="2973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/>
                        <a:t>Мониторинг и аудит ИТ инфраструктуры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3574116"/>
                  </a:ext>
                </a:extLst>
              </a:tr>
              <a:tr h="271918">
                <a:tc>
                  <a:txBody>
                    <a:bodyPr/>
                    <a:lstStyle/>
                    <a:p>
                      <a:r>
                        <a:rPr lang="ru-RU" sz="1200" b="1" dirty="0"/>
                        <a:t>Регулярная отчетность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4773306"/>
                  </a:ext>
                </a:extLst>
              </a:tr>
              <a:tr h="3481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/>
                        <a:t>Выделенный сервисный менеджер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6037942"/>
                  </a:ext>
                </a:extLst>
              </a:tr>
              <a:tr h="2928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/>
                        <a:t>Моделирование клиентских ситуаций на виртуальном и лабораторных стендах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0136043"/>
                  </a:ext>
                </a:extLst>
              </a:tr>
              <a:tr h="453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/>
                        <a:t>Проведение регламентных и профилактических работ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0628935"/>
                  </a:ext>
                </a:extLst>
              </a:tr>
              <a:tr h="297311">
                <a:tc>
                  <a:txBody>
                    <a:bodyPr/>
                    <a:lstStyle/>
                    <a:p>
                      <a:r>
                        <a:rPr lang="ru-RU" sz="1200" b="1" dirty="0"/>
                        <a:t>Выделенная проектная команда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4091549"/>
                  </a:ext>
                </a:extLst>
              </a:tr>
              <a:tr h="634476">
                <a:tc>
                  <a:txBody>
                    <a:bodyPr/>
                    <a:lstStyle/>
                    <a:p>
                      <a:r>
                        <a:rPr lang="ru-RU" sz="1200" b="1" dirty="0"/>
                        <a:t>Способ оплаты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100% предоплата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100% предоплата</a:t>
                      </a:r>
                      <a:r>
                        <a:rPr lang="en-US" sz="1200" dirty="0"/>
                        <a:t> </a:t>
                      </a:r>
                      <a:r>
                        <a:rPr lang="ru-RU" sz="1200" dirty="0"/>
                        <a:t>или </a:t>
                      </a:r>
                    </a:p>
                    <a:p>
                      <a:pPr algn="ctr"/>
                      <a:r>
                        <a:rPr lang="ru-RU" sz="1200" dirty="0"/>
                        <a:t>регулярные платежи</a:t>
                      </a:r>
                    </a:p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100% предоплата</a:t>
                      </a:r>
                      <a:r>
                        <a:rPr lang="en-US" sz="1200" dirty="0"/>
                        <a:t> </a:t>
                      </a:r>
                      <a:r>
                        <a:rPr lang="ru-RU" sz="1200" dirty="0"/>
                        <a:t>или </a:t>
                      </a:r>
                    </a:p>
                    <a:p>
                      <a:pPr algn="ctr"/>
                      <a:r>
                        <a:rPr lang="ru-RU" sz="1200" dirty="0"/>
                        <a:t>регулярные платежи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7565988"/>
                  </a:ext>
                </a:extLst>
              </a:tr>
            </a:tbl>
          </a:graphicData>
        </a:graphic>
      </p:graphicFrame>
      <p:pic>
        <p:nvPicPr>
          <p:cNvPr id="3" name="Рисунок 2" descr="Маркеры-галочки">
            <a:extLst>
              <a:ext uri="{FF2B5EF4-FFF2-40B4-BE49-F238E27FC236}">
                <a16:creationId xmlns:a16="http://schemas.microsoft.com/office/drawing/2014/main" id="{CFEC6A2E-B843-460A-A67C-A9219522DB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7666" y="1444840"/>
            <a:ext cx="371383" cy="371383"/>
          </a:xfrm>
          <a:prstGeom prst="rect">
            <a:avLst/>
          </a:prstGeom>
        </p:spPr>
      </p:pic>
      <p:pic>
        <p:nvPicPr>
          <p:cNvPr id="7" name="Рисунок 6" descr="Маркеры-галочки">
            <a:extLst>
              <a:ext uri="{FF2B5EF4-FFF2-40B4-BE49-F238E27FC236}">
                <a16:creationId xmlns:a16="http://schemas.microsoft.com/office/drawing/2014/main" id="{8E424501-9715-4825-BAEE-1187FA5B39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7666" y="1855393"/>
            <a:ext cx="371383" cy="371383"/>
          </a:xfrm>
          <a:prstGeom prst="rect">
            <a:avLst/>
          </a:prstGeom>
        </p:spPr>
      </p:pic>
      <p:pic>
        <p:nvPicPr>
          <p:cNvPr id="8" name="Рисунок 7" descr="Маркеры-галочки">
            <a:extLst>
              <a:ext uri="{FF2B5EF4-FFF2-40B4-BE49-F238E27FC236}">
                <a16:creationId xmlns:a16="http://schemas.microsoft.com/office/drawing/2014/main" id="{F3F98206-611B-406D-AF6A-DCEFAABB5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7665" y="2737753"/>
            <a:ext cx="371383" cy="371383"/>
          </a:xfrm>
          <a:prstGeom prst="rect">
            <a:avLst/>
          </a:prstGeom>
        </p:spPr>
      </p:pic>
      <p:pic>
        <p:nvPicPr>
          <p:cNvPr id="9" name="Рисунок 8" descr="Маркеры-галочки">
            <a:extLst>
              <a:ext uri="{FF2B5EF4-FFF2-40B4-BE49-F238E27FC236}">
                <a16:creationId xmlns:a16="http://schemas.microsoft.com/office/drawing/2014/main" id="{8D2F59D8-E535-4533-9454-040FC38D81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67744" y="1444839"/>
            <a:ext cx="371383" cy="371383"/>
          </a:xfrm>
          <a:prstGeom prst="rect">
            <a:avLst/>
          </a:prstGeom>
        </p:spPr>
      </p:pic>
      <p:pic>
        <p:nvPicPr>
          <p:cNvPr id="10" name="Рисунок 9" descr="Маркеры-галочки">
            <a:extLst>
              <a:ext uri="{FF2B5EF4-FFF2-40B4-BE49-F238E27FC236}">
                <a16:creationId xmlns:a16="http://schemas.microsoft.com/office/drawing/2014/main" id="{B916FD88-068E-4BFB-A498-0581CB31E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67744" y="1867930"/>
            <a:ext cx="371383" cy="371383"/>
          </a:xfrm>
          <a:prstGeom prst="rect">
            <a:avLst/>
          </a:prstGeom>
        </p:spPr>
      </p:pic>
      <p:pic>
        <p:nvPicPr>
          <p:cNvPr id="11" name="Рисунок 10" descr="Маркеры-галочки">
            <a:extLst>
              <a:ext uri="{FF2B5EF4-FFF2-40B4-BE49-F238E27FC236}">
                <a16:creationId xmlns:a16="http://schemas.microsoft.com/office/drawing/2014/main" id="{E52EFD8C-6243-4096-95C7-8752678D4A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67744" y="2366370"/>
            <a:ext cx="371383" cy="371383"/>
          </a:xfrm>
          <a:prstGeom prst="rect">
            <a:avLst/>
          </a:prstGeom>
        </p:spPr>
      </p:pic>
      <p:pic>
        <p:nvPicPr>
          <p:cNvPr id="12" name="Рисунок 11" descr="Маркеры-галочки">
            <a:extLst>
              <a:ext uri="{FF2B5EF4-FFF2-40B4-BE49-F238E27FC236}">
                <a16:creationId xmlns:a16="http://schemas.microsoft.com/office/drawing/2014/main" id="{D5CC0D16-F73F-4AF6-9E84-FFDA794437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67743" y="2737752"/>
            <a:ext cx="371383" cy="371383"/>
          </a:xfrm>
          <a:prstGeom prst="rect">
            <a:avLst/>
          </a:prstGeom>
        </p:spPr>
      </p:pic>
      <p:pic>
        <p:nvPicPr>
          <p:cNvPr id="13" name="Рисунок 12" descr="Маркеры-галочки">
            <a:extLst>
              <a:ext uri="{FF2B5EF4-FFF2-40B4-BE49-F238E27FC236}">
                <a16:creationId xmlns:a16="http://schemas.microsoft.com/office/drawing/2014/main" id="{020CFAED-D87A-4AD9-81B2-CB4722FF5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67742" y="3127093"/>
            <a:ext cx="371383" cy="371383"/>
          </a:xfrm>
          <a:prstGeom prst="rect">
            <a:avLst/>
          </a:prstGeom>
        </p:spPr>
      </p:pic>
      <p:pic>
        <p:nvPicPr>
          <p:cNvPr id="14" name="Рисунок 13" descr="Маркеры-галочки">
            <a:extLst>
              <a:ext uri="{FF2B5EF4-FFF2-40B4-BE49-F238E27FC236}">
                <a16:creationId xmlns:a16="http://schemas.microsoft.com/office/drawing/2014/main" id="{ACC97C22-FC86-49A5-85CE-DC8C1EC9A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61082" y="3421140"/>
            <a:ext cx="371383" cy="371383"/>
          </a:xfrm>
          <a:prstGeom prst="rect">
            <a:avLst/>
          </a:prstGeom>
        </p:spPr>
      </p:pic>
      <p:pic>
        <p:nvPicPr>
          <p:cNvPr id="15" name="Рисунок 14" descr="Маркеры-галочки">
            <a:extLst>
              <a:ext uri="{FF2B5EF4-FFF2-40B4-BE49-F238E27FC236}">
                <a16:creationId xmlns:a16="http://schemas.microsoft.com/office/drawing/2014/main" id="{7F00B679-D8BF-495C-9EA3-F5B6592320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61081" y="3698452"/>
            <a:ext cx="371383" cy="371383"/>
          </a:xfrm>
          <a:prstGeom prst="rect">
            <a:avLst/>
          </a:prstGeom>
        </p:spPr>
      </p:pic>
      <p:pic>
        <p:nvPicPr>
          <p:cNvPr id="17" name="Рисунок 16" descr="Маркеры-галочки">
            <a:extLst>
              <a:ext uri="{FF2B5EF4-FFF2-40B4-BE49-F238E27FC236}">
                <a16:creationId xmlns:a16="http://schemas.microsoft.com/office/drawing/2014/main" id="{47509E8E-3BF0-4457-81F7-B027D2105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67742" y="4019335"/>
            <a:ext cx="371383" cy="371383"/>
          </a:xfrm>
          <a:prstGeom prst="rect">
            <a:avLst/>
          </a:prstGeom>
        </p:spPr>
      </p:pic>
      <p:pic>
        <p:nvPicPr>
          <p:cNvPr id="18" name="Рисунок 17" descr="Маркеры-галочки">
            <a:extLst>
              <a:ext uri="{FF2B5EF4-FFF2-40B4-BE49-F238E27FC236}">
                <a16:creationId xmlns:a16="http://schemas.microsoft.com/office/drawing/2014/main" id="{2CF7DE6F-875C-44EE-BBFB-52B441901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57822" y="1457068"/>
            <a:ext cx="371383" cy="371383"/>
          </a:xfrm>
          <a:prstGeom prst="rect">
            <a:avLst/>
          </a:prstGeom>
        </p:spPr>
      </p:pic>
      <p:pic>
        <p:nvPicPr>
          <p:cNvPr id="19" name="Рисунок 18" descr="Маркеры-галочки">
            <a:extLst>
              <a:ext uri="{FF2B5EF4-FFF2-40B4-BE49-F238E27FC236}">
                <a16:creationId xmlns:a16="http://schemas.microsoft.com/office/drawing/2014/main" id="{7FE87C84-A613-41AE-8A1D-9E97D20E3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57821" y="1842860"/>
            <a:ext cx="371383" cy="371383"/>
          </a:xfrm>
          <a:prstGeom prst="rect">
            <a:avLst/>
          </a:prstGeom>
        </p:spPr>
      </p:pic>
      <p:pic>
        <p:nvPicPr>
          <p:cNvPr id="20" name="Рисунок 19" descr="Маркеры-галочки">
            <a:extLst>
              <a:ext uri="{FF2B5EF4-FFF2-40B4-BE49-F238E27FC236}">
                <a16:creationId xmlns:a16="http://schemas.microsoft.com/office/drawing/2014/main" id="{EBE69B59-5C41-4334-86FB-61A4D37EF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57821" y="2299949"/>
            <a:ext cx="371383" cy="371383"/>
          </a:xfrm>
          <a:prstGeom prst="rect">
            <a:avLst/>
          </a:prstGeom>
        </p:spPr>
      </p:pic>
      <p:pic>
        <p:nvPicPr>
          <p:cNvPr id="21" name="Рисунок 20" descr="Маркеры-галочки">
            <a:extLst>
              <a:ext uri="{FF2B5EF4-FFF2-40B4-BE49-F238E27FC236}">
                <a16:creationId xmlns:a16="http://schemas.microsoft.com/office/drawing/2014/main" id="{56E4997C-0BF6-4E65-9A72-190AA0459A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57821" y="2705085"/>
            <a:ext cx="371383" cy="371383"/>
          </a:xfrm>
          <a:prstGeom prst="rect">
            <a:avLst/>
          </a:prstGeom>
        </p:spPr>
      </p:pic>
      <p:pic>
        <p:nvPicPr>
          <p:cNvPr id="22" name="Рисунок 21" descr="Маркеры-галочки">
            <a:extLst>
              <a:ext uri="{FF2B5EF4-FFF2-40B4-BE49-F238E27FC236}">
                <a16:creationId xmlns:a16="http://schemas.microsoft.com/office/drawing/2014/main" id="{41919C45-94A6-4F73-A68F-982D54461A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57821" y="3124515"/>
            <a:ext cx="371383" cy="371383"/>
          </a:xfrm>
          <a:prstGeom prst="rect">
            <a:avLst/>
          </a:prstGeom>
        </p:spPr>
      </p:pic>
      <p:pic>
        <p:nvPicPr>
          <p:cNvPr id="23" name="Рисунок 22" descr="Маркеры-галочки">
            <a:extLst>
              <a:ext uri="{FF2B5EF4-FFF2-40B4-BE49-F238E27FC236}">
                <a16:creationId xmlns:a16="http://schemas.microsoft.com/office/drawing/2014/main" id="{4C1AB871-B4FD-4D31-9A29-78D9E8754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57820" y="3410150"/>
            <a:ext cx="371383" cy="371383"/>
          </a:xfrm>
          <a:prstGeom prst="rect">
            <a:avLst/>
          </a:prstGeom>
        </p:spPr>
      </p:pic>
      <p:pic>
        <p:nvPicPr>
          <p:cNvPr id="24" name="Рисунок 23" descr="Маркеры-галочки">
            <a:extLst>
              <a:ext uri="{FF2B5EF4-FFF2-40B4-BE49-F238E27FC236}">
                <a16:creationId xmlns:a16="http://schemas.microsoft.com/office/drawing/2014/main" id="{57FBB978-100F-43B0-A6A2-79AFD30F0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57819" y="3726102"/>
            <a:ext cx="371383" cy="371383"/>
          </a:xfrm>
          <a:prstGeom prst="rect">
            <a:avLst/>
          </a:prstGeom>
        </p:spPr>
      </p:pic>
      <p:pic>
        <p:nvPicPr>
          <p:cNvPr id="25" name="Рисунок 24" descr="Маркеры-галочки">
            <a:extLst>
              <a:ext uri="{FF2B5EF4-FFF2-40B4-BE49-F238E27FC236}">
                <a16:creationId xmlns:a16="http://schemas.microsoft.com/office/drawing/2014/main" id="{C74ECBDA-E676-4F67-936C-AB79B790C7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57818" y="4046045"/>
            <a:ext cx="371383" cy="371383"/>
          </a:xfrm>
          <a:prstGeom prst="rect">
            <a:avLst/>
          </a:prstGeom>
        </p:spPr>
      </p:pic>
      <p:pic>
        <p:nvPicPr>
          <p:cNvPr id="26" name="Рисунок 25" descr="Маркеры-галочки">
            <a:extLst>
              <a:ext uri="{FF2B5EF4-FFF2-40B4-BE49-F238E27FC236}">
                <a16:creationId xmlns:a16="http://schemas.microsoft.com/office/drawing/2014/main" id="{3AD1B3DA-D6B9-4958-824C-6A9FA9B8A3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57817" y="4472476"/>
            <a:ext cx="371383" cy="371383"/>
          </a:xfrm>
          <a:prstGeom prst="rect">
            <a:avLst/>
          </a:prstGeom>
        </p:spPr>
      </p:pic>
      <p:pic>
        <p:nvPicPr>
          <p:cNvPr id="27" name="Рисунок 26" descr="Маркеры-галочки">
            <a:extLst>
              <a:ext uri="{FF2B5EF4-FFF2-40B4-BE49-F238E27FC236}">
                <a16:creationId xmlns:a16="http://schemas.microsoft.com/office/drawing/2014/main" id="{FC1D48CC-647C-4317-B068-A0C84B6EE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57816" y="4866599"/>
            <a:ext cx="371383" cy="371383"/>
          </a:xfrm>
          <a:prstGeom prst="rect">
            <a:avLst/>
          </a:prstGeom>
        </p:spPr>
      </p:pic>
      <p:pic>
        <p:nvPicPr>
          <p:cNvPr id="28" name="Рисунок 27" descr="Маркеры-галочки">
            <a:extLst>
              <a:ext uri="{FF2B5EF4-FFF2-40B4-BE49-F238E27FC236}">
                <a16:creationId xmlns:a16="http://schemas.microsoft.com/office/drawing/2014/main" id="{D3FF1724-68BB-426E-BEF2-B9C115A04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57816" y="5245517"/>
            <a:ext cx="371383" cy="37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56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85EF7-6EDF-47B3-A99D-934166E1F6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13417"/>
            <a:ext cx="11258449" cy="510977"/>
          </a:xfrm>
        </p:spPr>
        <p:txBody>
          <a:bodyPr/>
          <a:lstStyle/>
          <a:p>
            <a:r>
              <a:rPr lang="ru-RU" dirty="0">
                <a:latin typeface="+mn-lt"/>
              </a:rPr>
              <a:t> ИНДИВИДУАЛЬНЫЙ ПРОЕКТ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A12E9D0-38E5-46F3-B6C2-5B4880281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73189" y="6314176"/>
            <a:ext cx="468000" cy="365125"/>
          </a:xfrm>
        </p:spPr>
        <p:txBody>
          <a:bodyPr/>
          <a:lstStyle/>
          <a:p>
            <a:fld id="{65DB62B0-A595-463A-B2EE-387080CABF9D}" type="slidenum">
              <a:rPr lang="ru-RU" smtClean="0"/>
              <a:t>6</a:t>
            </a:fld>
            <a:endParaRPr lang="ru-RU"/>
          </a:p>
        </p:txBody>
      </p:sp>
      <p:sp>
        <p:nvSpPr>
          <p:cNvPr id="5" name="Номер слайда 2">
            <a:extLst>
              <a:ext uri="{FF2B5EF4-FFF2-40B4-BE49-F238E27FC236}">
                <a16:creationId xmlns:a16="http://schemas.microsoft.com/office/drawing/2014/main" id="{68DDB5B7-10F8-47BD-8660-6FE7747DC1BE}"/>
              </a:ext>
            </a:extLst>
          </p:cNvPr>
          <p:cNvSpPr txBox="1">
            <a:spLocks/>
          </p:cNvSpPr>
          <p:nvPr/>
        </p:nvSpPr>
        <p:spPr>
          <a:xfrm>
            <a:off x="11773189" y="6314176"/>
            <a:ext cx="46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100" kern="1200">
                <a:solidFill>
                  <a:srgbClr val="5C5A5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DB62B0-A595-463A-B2EE-387080CABF9D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C1129279-53ED-4EDC-AC57-BE62F83C2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14" y="1480285"/>
            <a:ext cx="6410500" cy="483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BA32DD41-AF68-4409-B549-53F0496726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16877" y="1280321"/>
            <a:ext cx="3659488" cy="815682"/>
          </a:xfrm>
        </p:spPr>
        <p:txBody>
          <a:bodyPr/>
          <a:lstStyle/>
          <a:p>
            <a:r>
              <a:rPr lang="ru-RU" sz="2400" b="1" dirty="0">
                <a:solidFill>
                  <a:srgbClr val="A20C33"/>
                </a:solidFill>
              </a:rPr>
              <a:t>УЧИТЫВАЕМ ВСЕ ЖЕЛАНИЯ ЗАКАЗЧИКА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AAB0911-5324-4C97-B5FE-8C1737C32E2A}"/>
              </a:ext>
            </a:extLst>
          </p:cNvPr>
          <p:cNvSpPr/>
          <p:nvPr/>
        </p:nvSpPr>
        <p:spPr>
          <a:xfrm>
            <a:off x="7601756" y="2096003"/>
            <a:ext cx="3974609" cy="3780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A20C33"/>
              </a:buClr>
              <a:buFont typeface="Arial" panose="020B0604020202020204" pitchFamily="34" charset="0"/>
              <a:buChar char="•"/>
              <a:tabLst>
                <a:tab pos="257152" algn="l"/>
              </a:tabLst>
            </a:pPr>
            <a:r>
              <a:rPr lang="en-US" dirty="0"/>
              <a:t>SLA</a:t>
            </a:r>
          </a:p>
          <a:p>
            <a:pPr marL="285750" indent="-285750">
              <a:lnSpc>
                <a:spcPct val="150000"/>
              </a:lnSpc>
              <a:buClr>
                <a:srgbClr val="A20C33"/>
              </a:buClr>
              <a:buFont typeface="Arial" panose="020B0604020202020204" pitchFamily="34" charset="0"/>
              <a:buChar char="•"/>
              <a:tabLst>
                <a:tab pos="257152" algn="l"/>
              </a:tabLst>
            </a:pPr>
            <a:r>
              <a:rPr lang="ru-RU" dirty="0"/>
              <a:t>Локации</a:t>
            </a:r>
            <a:endParaRPr lang="en-US" dirty="0"/>
          </a:p>
          <a:p>
            <a:pPr marL="285750" indent="-285750">
              <a:lnSpc>
                <a:spcPct val="150000"/>
              </a:lnSpc>
              <a:buClr>
                <a:srgbClr val="A20C33"/>
              </a:buClr>
              <a:buFont typeface="Arial" panose="020B0604020202020204" pitchFamily="34" charset="0"/>
              <a:buChar char="•"/>
              <a:tabLst>
                <a:tab pos="257152" algn="l"/>
              </a:tabLst>
            </a:pPr>
            <a:r>
              <a:rPr lang="ru-RU" dirty="0"/>
              <a:t>Состав оборудования и ПО</a:t>
            </a:r>
            <a:endParaRPr lang="en-US" dirty="0"/>
          </a:p>
          <a:p>
            <a:pPr marL="285750" indent="-285750">
              <a:lnSpc>
                <a:spcPct val="150000"/>
              </a:lnSpc>
              <a:buClr>
                <a:srgbClr val="A20C33"/>
              </a:buClr>
              <a:buFont typeface="Arial" panose="020B0604020202020204" pitchFamily="34" charset="0"/>
              <a:buChar char="•"/>
              <a:tabLst>
                <a:tab pos="257152" algn="l"/>
              </a:tabLst>
            </a:pPr>
            <a:r>
              <a:rPr lang="ru-RU" dirty="0"/>
              <a:t>Набор дополнительных услуг</a:t>
            </a:r>
          </a:p>
          <a:p>
            <a:pPr marL="285750" indent="-285750">
              <a:lnSpc>
                <a:spcPct val="150000"/>
              </a:lnSpc>
              <a:buClr>
                <a:srgbClr val="A20C33"/>
              </a:buClr>
              <a:buFont typeface="Arial" panose="020B0604020202020204" pitchFamily="34" charset="0"/>
              <a:buChar char="•"/>
              <a:tabLst>
                <a:tab pos="257152" algn="l"/>
              </a:tabLst>
            </a:pPr>
            <a:r>
              <a:rPr lang="ru-RU" dirty="0"/>
              <a:t>Выделенный ЗИП</a:t>
            </a:r>
            <a:endParaRPr lang="en-US" dirty="0"/>
          </a:p>
          <a:p>
            <a:pPr marL="285750" indent="-285750">
              <a:lnSpc>
                <a:spcPct val="150000"/>
              </a:lnSpc>
              <a:buClr>
                <a:srgbClr val="A20C33"/>
              </a:buClr>
              <a:buFont typeface="Arial" panose="020B0604020202020204" pitchFamily="34" charset="0"/>
              <a:buChar char="•"/>
              <a:tabLst>
                <a:tab pos="257152" algn="l"/>
              </a:tabLst>
            </a:pPr>
            <a:r>
              <a:rPr lang="ru-RU" dirty="0"/>
              <a:t>Выделенная команда на площадках заказчиков</a:t>
            </a:r>
          </a:p>
          <a:p>
            <a:pPr marL="285750" indent="-285750">
              <a:lnSpc>
                <a:spcPct val="150000"/>
              </a:lnSpc>
              <a:buClr>
                <a:srgbClr val="A20C33"/>
              </a:buClr>
              <a:buFont typeface="Arial" panose="020B0604020202020204" pitchFamily="34" charset="0"/>
              <a:buChar char="•"/>
              <a:tabLst>
                <a:tab pos="257152" algn="l"/>
              </a:tabLst>
            </a:pPr>
            <a:r>
              <a:rPr lang="ru-RU" dirty="0"/>
              <a:t>Индивидуальный график обслуживания</a:t>
            </a:r>
          </a:p>
        </p:txBody>
      </p:sp>
      <p:pic>
        <p:nvPicPr>
          <p:cNvPr id="14" name="Рисунок 13" descr="Шестеренки">
            <a:extLst>
              <a:ext uri="{FF2B5EF4-FFF2-40B4-BE49-F238E27FC236}">
                <a16:creationId xmlns:a16="http://schemas.microsoft.com/office/drawing/2014/main" id="{00982D7C-3242-4BCB-8CCE-C5D862D34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43235" y="103723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652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064880-1EE3-04FE-28B5-47B9DD659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DC34B-2CB9-44DA-9C82-2218A0C06077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262626">
                    <a:lumMod val="90000"/>
                    <a:lumOff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262626">
                  <a:lumMod val="90000"/>
                  <a:lumOff val="10000"/>
                </a:srgb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6A27E47F-CCB3-4854-B686-DE28C4F45630}"/>
              </a:ext>
            </a:extLst>
          </p:cNvPr>
          <p:cNvSpPr txBox="1">
            <a:spLocks/>
          </p:cNvSpPr>
          <p:nvPr/>
        </p:nvSpPr>
        <p:spPr>
          <a:xfrm>
            <a:off x="11870844" y="6356350"/>
            <a:ext cx="4680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DB62B0-A595-463A-B2EE-387080CABF9D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4" name="Номер слайда 2">
            <a:extLst>
              <a:ext uri="{FF2B5EF4-FFF2-40B4-BE49-F238E27FC236}">
                <a16:creationId xmlns:a16="http://schemas.microsoft.com/office/drawing/2014/main" id="{9FBBB0E3-AE16-43AD-BAE0-DB7D4C2234C4}"/>
              </a:ext>
            </a:extLst>
          </p:cNvPr>
          <p:cNvSpPr txBox="1">
            <a:spLocks/>
          </p:cNvSpPr>
          <p:nvPr/>
        </p:nvSpPr>
        <p:spPr>
          <a:xfrm>
            <a:off x="11870844" y="6356350"/>
            <a:ext cx="46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100" kern="1200">
                <a:solidFill>
                  <a:srgbClr val="5C5A5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DB62B0-A595-463A-B2EE-387080CABF9D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85C540-7743-4274-8BA0-A0B5B6BFE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79" y="991966"/>
            <a:ext cx="5174428" cy="30939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EC46E7-8DB2-4AB8-BFCD-5459B99328DC}"/>
              </a:ext>
            </a:extLst>
          </p:cNvPr>
          <p:cNvSpPr txBox="1"/>
          <p:nvPr/>
        </p:nvSpPr>
        <p:spPr>
          <a:xfrm>
            <a:off x="664279" y="4258603"/>
            <a:ext cx="525514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400" b="1" dirty="0">
                <a:solidFill>
                  <a:srgbClr val="6E0A70"/>
                </a:solidFill>
                <a:latin typeface="Segoe UI"/>
                <a:cs typeface="Segoe UI Light" panose="020B0502040204020203" pitchFamily="34" charset="0"/>
              </a:rPr>
              <a:t>Инцидентная поддержка 24/7 </a:t>
            </a:r>
            <a:r>
              <a:rPr lang="en-US" sz="1400" b="1" dirty="0">
                <a:solidFill>
                  <a:schemeClr val="tx1">
                    <a:lumMod val="90000"/>
                    <a:lumOff val="10000"/>
                  </a:schemeClr>
                </a:solidFill>
                <a:cs typeface="Segoe UI" panose="020B0502040204020203" pitchFamily="34" charset="0"/>
              </a:rPr>
              <a:t>– </a:t>
            </a:r>
            <a:r>
              <a:rPr lang="ru-RU" sz="1400" b="1" dirty="0">
                <a:solidFill>
                  <a:schemeClr val="tx1">
                    <a:lumMod val="90000"/>
                    <a:lumOff val="10000"/>
                  </a:schemeClr>
                </a:solidFill>
                <a:cs typeface="Segoe UI" panose="020B0502040204020203" pitchFamily="34" charset="0"/>
              </a:rPr>
              <a:t>предоставление выделенной линии службы приема технических запросов по телефону, </a:t>
            </a:r>
            <a:r>
              <a:rPr lang="ru-RU" sz="1400" b="1" dirty="0" err="1">
                <a:solidFill>
                  <a:schemeClr val="tx1">
                    <a:lumMod val="90000"/>
                    <a:lumOff val="10000"/>
                  </a:schemeClr>
                </a:solidFill>
                <a:cs typeface="Segoe UI" panose="020B0502040204020203" pitchFamily="34" charset="0"/>
              </a:rPr>
              <a:t>email</a:t>
            </a:r>
            <a:r>
              <a:rPr lang="ru-RU" sz="1400" b="1" dirty="0">
                <a:solidFill>
                  <a:schemeClr val="tx1">
                    <a:lumMod val="90000"/>
                    <a:lumOff val="10000"/>
                  </a:schemeClr>
                </a:solidFill>
                <a:cs typeface="Segoe UI" panose="020B0502040204020203" pitchFamily="34" charset="0"/>
              </a:rPr>
              <a:t>, сервис-деск в режиме 24*7 по продуктам и технологиям иностранных и российских производителей программного обеспечения. 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F5AD9A0-CE7B-4419-BEEC-129EBBAEE598}"/>
              </a:ext>
            </a:extLst>
          </p:cNvPr>
          <p:cNvSpPr txBox="1">
            <a:spLocks/>
          </p:cNvSpPr>
          <p:nvPr/>
        </p:nvSpPr>
        <p:spPr>
          <a:xfrm>
            <a:off x="6096000" y="905098"/>
            <a:ext cx="5729332" cy="47716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400" b="1" dirty="0">
                <a:solidFill>
                  <a:srgbClr val="6E0A70"/>
                </a:solidFill>
                <a:latin typeface="Segoe UI"/>
              </a:rPr>
              <a:t>Обследования инфраструктуры </a:t>
            </a:r>
            <a:r>
              <a:rPr lang="en-US" sz="1400" b="1" dirty="0">
                <a:solidFill>
                  <a:schemeClr val="tx1"/>
                </a:solidFill>
                <a:latin typeface="+mn-lt"/>
                <a:cs typeface="Segoe UI" panose="020B0502040204020203" pitchFamily="34" charset="0"/>
              </a:rPr>
              <a:t>–</a:t>
            </a:r>
            <a:r>
              <a:rPr lang="ru-RU" sz="1400" b="1" dirty="0">
                <a:solidFill>
                  <a:schemeClr val="tx1"/>
                </a:solidFill>
                <a:latin typeface="+mn-lt"/>
                <a:cs typeface="Segoe UI" panose="020B0502040204020203" pitchFamily="34" charset="0"/>
              </a:rPr>
              <a:t> комплексная оценка технологических решений для выявления технических и операционных рисков, а также проблем, которые трудно обнаружить вручную или с помощью решения для мониторинга. 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ru-RU" sz="1400" b="1" dirty="0">
                <a:solidFill>
                  <a:srgbClr val="6E0A70"/>
                </a:solidFill>
                <a:latin typeface="Segoe UI"/>
              </a:rPr>
              <a:t>Проекты внедрения и миграции </a:t>
            </a:r>
            <a:r>
              <a:rPr lang="en-US" sz="1400" b="1" dirty="0">
                <a:solidFill>
                  <a:schemeClr val="tx1"/>
                </a:solidFill>
                <a:latin typeface="+mn-lt"/>
                <a:cs typeface="Segoe UI" panose="020B0502040204020203" pitchFamily="34" charset="0"/>
              </a:rPr>
              <a:t>–</a:t>
            </a:r>
            <a:r>
              <a:rPr lang="ru-RU" sz="1400" b="1" dirty="0">
                <a:solidFill>
                  <a:schemeClr val="tx1"/>
                </a:solidFill>
                <a:latin typeface="+mn-lt"/>
                <a:cs typeface="Segoe UI" panose="020B0502040204020203" pitchFamily="34" charset="0"/>
              </a:rPr>
              <a:t> полный цикл проектных услуг в области </a:t>
            </a:r>
            <a:r>
              <a:rPr lang="en-US" sz="1400" b="1" dirty="0">
                <a:solidFill>
                  <a:schemeClr val="tx1"/>
                </a:solidFill>
                <a:latin typeface="+mn-lt"/>
                <a:cs typeface="Segoe UI" panose="020B0502040204020203" pitchFamily="34" charset="0"/>
              </a:rPr>
              <a:t>IT</a:t>
            </a:r>
            <a:r>
              <a:rPr lang="ru-RU" sz="1400" b="1" dirty="0">
                <a:solidFill>
                  <a:schemeClr val="tx1"/>
                </a:solidFill>
                <a:latin typeface="+mn-lt"/>
                <a:cs typeface="Segoe UI" panose="020B0502040204020203" pitchFamily="34" charset="0"/>
              </a:rPr>
              <a:t> от пилотирования решений до передачи систем в эксплуатацию и обучения специалистов заказчика: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ru-RU" sz="1400" b="1" dirty="0">
                <a:solidFill>
                  <a:schemeClr val="tx1"/>
                </a:solidFill>
                <a:latin typeface="+mn-lt"/>
                <a:cs typeface="Segoe UI" panose="020B0502040204020203" pitchFamily="34" charset="0"/>
              </a:rPr>
              <a:t>проекты по переходу на российское ПО.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ru-RU" sz="1400" b="1" dirty="0">
                <a:solidFill>
                  <a:schemeClr val="tx1"/>
                </a:solidFill>
                <a:latin typeface="+mn-lt"/>
                <a:cs typeface="Segoe UI" panose="020B0502040204020203" pitchFamily="34" charset="0"/>
              </a:rPr>
              <a:t>проекты с участием ПО </a:t>
            </a:r>
            <a:r>
              <a:rPr lang="en-US" sz="1400" b="1" dirty="0">
                <a:solidFill>
                  <a:schemeClr val="tx1"/>
                </a:solidFill>
                <a:latin typeface="+mn-lt"/>
                <a:cs typeface="Segoe UI" panose="020B0502040204020203" pitchFamily="34" charset="0"/>
              </a:rPr>
              <a:t>Microsoft</a:t>
            </a:r>
            <a:r>
              <a:rPr lang="ru-RU" sz="1400" b="1" dirty="0">
                <a:solidFill>
                  <a:schemeClr val="tx1"/>
                </a:solidFill>
                <a:latin typeface="+mn-lt"/>
                <a:cs typeface="Segoe UI" panose="020B0502040204020203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400" b="1" dirty="0">
                <a:solidFill>
                  <a:srgbClr val="6E0A70"/>
                </a:solidFill>
                <a:latin typeface="Segoe UI"/>
              </a:rPr>
              <a:t>Планы аварийного восстановления </a:t>
            </a:r>
            <a:r>
              <a:rPr lang="en-US" sz="1400" b="1" dirty="0">
                <a:solidFill>
                  <a:schemeClr val="tx1"/>
                </a:solidFill>
                <a:latin typeface="+mn-lt"/>
                <a:cs typeface="Segoe UI" panose="020B0502040204020203" pitchFamily="34" charset="0"/>
              </a:rPr>
              <a:t>–</a:t>
            </a:r>
            <a:r>
              <a:rPr lang="ru-RU" sz="1400" b="1" dirty="0">
                <a:solidFill>
                  <a:schemeClr val="tx1"/>
                </a:solidFill>
                <a:latin typeface="+mn-lt"/>
                <a:cs typeface="Segoe UI" panose="020B0502040204020203" pitchFamily="34" charset="0"/>
              </a:rPr>
              <a:t> системный подход к созданию стратегий восстановления, который учитывает специфику инфраструктуры и административную политику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E9E9E9"/>
                </a:solidFill>
                <a:effectLst/>
                <a:uLnTx/>
                <a:uFillTx/>
                <a:latin typeface="Segoe UI"/>
                <a:ea typeface="+mn-ea"/>
                <a:cs typeface="Segoe UI Light" panose="020B0502040204020203" pitchFamily="34" charset="0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400" b="1" dirty="0">
                <a:solidFill>
                  <a:srgbClr val="6E0A70"/>
                </a:solidFill>
                <a:latin typeface="Segoe UI"/>
              </a:rPr>
              <a:t>Глубокое техническое обучение </a:t>
            </a:r>
            <a:r>
              <a:rPr lang="en-US" sz="1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cs typeface="Segoe UI" panose="020B0502040204020203" pitchFamily="34" charset="0"/>
              </a:rPr>
              <a:t>–</a:t>
            </a:r>
            <a:r>
              <a:rPr lang="ru-RU" sz="1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cs typeface="Segoe UI" panose="020B0502040204020203" pitchFamily="34" charset="0"/>
              </a:rPr>
              <a:t> специализированные авторские курсы инженеров Премьер Сервисов с лабораторными работами по узким предметным темам.</a:t>
            </a:r>
            <a:endParaRPr lang="en-US" sz="1400" b="1" dirty="0">
              <a:solidFill>
                <a:schemeClr val="tx1">
                  <a:lumMod val="90000"/>
                  <a:lumOff val="10000"/>
                </a:schemeClr>
              </a:solidFill>
              <a:latin typeface="+mn-lt"/>
              <a:cs typeface="Segoe UI" panose="020B05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400" b="1" dirty="0">
                <a:solidFill>
                  <a:srgbClr val="6E0A70"/>
                </a:solidFill>
                <a:latin typeface="Segoe UI"/>
              </a:rPr>
              <a:t>Производительность и безопасность </a:t>
            </a:r>
            <a:r>
              <a:rPr lang="en-US" sz="1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cs typeface="Segoe UI" panose="020B0502040204020203" pitchFamily="34" charset="0"/>
              </a:rPr>
              <a:t>–</a:t>
            </a:r>
            <a:r>
              <a:rPr lang="ru-RU" sz="1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cs typeface="Segoe UI" panose="020B0502040204020203" pitchFamily="34" charset="0"/>
              </a:rPr>
              <a:t> проведение анализа метрик производительности для выявления рисков, влияющих на замедление работы систем и снижение скорости обработки данных; исследование рисков безопасности систем, которые не обнаруживаются обычными </a:t>
            </a:r>
            <a:r>
              <a:rPr lang="ru-RU" sz="1400" b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cs typeface="Segoe UI" panose="020B0502040204020203" pitchFamily="34" charset="0"/>
              </a:rPr>
              <a:t>пентестами</a:t>
            </a:r>
            <a:r>
              <a:rPr lang="ru-RU" sz="1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cs typeface="Segoe UI" panose="020B0502040204020203" pitchFamily="34" charset="0"/>
              </a:rPr>
              <a:t> или другими видами аудитов безопасности. </a:t>
            </a:r>
          </a:p>
        </p:txBody>
      </p:sp>
    </p:spTree>
    <p:extLst>
      <p:ext uri="{BB962C8B-B14F-4D97-AF65-F5344CB8AC3E}">
        <p14:creationId xmlns:p14="http://schemas.microsoft.com/office/powerpoint/2010/main" val="389386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AE04C1-94B4-4F49-B86B-CF228CF9BE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НАШИ КОМПЕТЕНЦИИ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18169C6-3D1F-4E8A-87CB-D09214BDE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8</a:t>
            </a:fld>
            <a:endParaRPr lang="ru-RU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AF45F4DB-2152-462F-8F93-D0B8E3201BA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17614" y="1312892"/>
          <a:ext cx="9842917" cy="45007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5974">
                  <a:extLst>
                    <a:ext uri="{9D8B030D-6E8A-4147-A177-3AD203B41FA5}">
                      <a16:colId xmlns:a16="http://schemas.microsoft.com/office/drawing/2014/main" val="2620614030"/>
                    </a:ext>
                  </a:extLst>
                </a:gridCol>
                <a:gridCol w="1938270">
                  <a:extLst>
                    <a:ext uri="{9D8B030D-6E8A-4147-A177-3AD203B41FA5}">
                      <a16:colId xmlns:a16="http://schemas.microsoft.com/office/drawing/2014/main" val="879586838"/>
                    </a:ext>
                  </a:extLst>
                </a:gridCol>
                <a:gridCol w="1739039">
                  <a:extLst>
                    <a:ext uri="{9D8B030D-6E8A-4147-A177-3AD203B41FA5}">
                      <a16:colId xmlns:a16="http://schemas.microsoft.com/office/drawing/2014/main" val="2554235922"/>
                    </a:ext>
                  </a:extLst>
                </a:gridCol>
                <a:gridCol w="1193532">
                  <a:extLst>
                    <a:ext uri="{9D8B030D-6E8A-4147-A177-3AD203B41FA5}">
                      <a16:colId xmlns:a16="http://schemas.microsoft.com/office/drawing/2014/main" val="4196759432"/>
                    </a:ext>
                  </a:extLst>
                </a:gridCol>
                <a:gridCol w="1742173">
                  <a:extLst>
                    <a:ext uri="{9D8B030D-6E8A-4147-A177-3AD203B41FA5}">
                      <a16:colId xmlns:a16="http://schemas.microsoft.com/office/drawing/2014/main" val="3983554842"/>
                    </a:ext>
                  </a:extLst>
                </a:gridCol>
                <a:gridCol w="1953929">
                  <a:extLst>
                    <a:ext uri="{9D8B030D-6E8A-4147-A177-3AD203B41FA5}">
                      <a16:colId xmlns:a16="http://schemas.microsoft.com/office/drawing/2014/main" val="305596882"/>
                    </a:ext>
                  </a:extLst>
                </a:gridCol>
              </a:tblGrid>
              <a:tr h="812819">
                <a:tc gridSpan="3">
                  <a:txBody>
                    <a:bodyPr/>
                    <a:lstStyle/>
                    <a:p>
                      <a:pPr marL="0" algn="ctr" defTabSz="68577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lt1"/>
                          </a:solidFill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ЗАРУБЕЖНЫЕ ОБОРУДОВАНИЯ И ПО</a:t>
                      </a:r>
                    </a:p>
                  </a:txBody>
                  <a:tcPr marL="64410" marR="6441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0C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algn="ctr" defTabSz="68577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lt1"/>
                          </a:solidFill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РОССИЙСКИЕ ОБОРУДОВАНИЯ И ПО</a:t>
                      </a:r>
                    </a:p>
                  </a:txBody>
                  <a:tcPr marL="64410" marR="6441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0C3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77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kern="1200" dirty="0">
                        <a:solidFill>
                          <a:schemeClr val="lt1"/>
                        </a:solidFill>
                        <a:latin typeface="Segoe UI" panose="020B0502040204020203" pitchFamily="34" charset="0"/>
                        <a:ea typeface="Segoe UI Black" panose="020B0A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4410" marR="6441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0C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6224268"/>
                  </a:ext>
                </a:extLst>
              </a:tr>
              <a:tr h="8809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Segoe UI" panose="020B0502040204020203" pitchFamily="34" charset="0"/>
                        </a:rPr>
                        <a:t>Сервера и СХД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4410" marR="6441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77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Segoe UI" panose="020B0502040204020203" pitchFamily="34" charset="0"/>
                        </a:rPr>
                        <a:t>Сетевое оборудование</a:t>
                      </a:r>
                    </a:p>
                  </a:txBody>
                  <a:tcPr marL="64410" marR="6441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77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Segoe UI" panose="020B0502040204020203" pitchFamily="34" charset="0"/>
                        </a:rPr>
                        <a:t>ПО</a:t>
                      </a:r>
                    </a:p>
                  </a:txBody>
                  <a:tcPr marL="64410" marR="6441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1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Segoe UI" panose="020B0502040204020203" pitchFamily="34" charset="0"/>
                        </a:rPr>
                        <a:t>Сервера и СХД</a:t>
                      </a:r>
                    </a:p>
                    <a:p>
                      <a:pPr marL="0" algn="ctr" defTabSz="68577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1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64410" marR="6441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77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Segoe UI" panose="020B0502040204020203" pitchFamily="34" charset="0"/>
                        </a:rPr>
                        <a:t>Сетевое оборудование</a:t>
                      </a:r>
                    </a:p>
                  </a:txBody>
                  <a:tcPr marL="64410" marR="6441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77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Segoe UI" panose="020B0502040204020203" pitchFamily="34" charset="0"/>
                        </a:rPr>
                        <a:t>ПО</a:t>
                      </a:r>
                    </a:p>
                  </a:txBody>
                  <a:tcPr marL="64410" marR="6441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805853"/>
                  </a:ext>
                </a:extLst>
              </a:tr>
              <a:tr h="28070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IBM/</a:t>
                      </a:r>
                      <a:r>
                        <a:rPr lang="ru-RU" sz="1600" b="0" kern="1200" dirty="0" err="1">
                          <a:solidFill>
                            <a:schemeClr val="tx1"/>
                          </a:solidFill>
                          <a:effectLst/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Lenovo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 err="1">
                          <a:solidFill>
                            <a:schemeClr val="tx1"/>
                          </a:solidFill>
                          <a:effectLst/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DellEmc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 err="1">
                          <a:solidFill>
                            <a:schemeClr val="tx1"/>
                          </a:solidFill>
                          <a:effectLst/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NetApp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 err="1">
                          <a:solidFill>
                            <a:schemeClr val="tx1"/>
                          </a:solidFill>
                          <a:effectLst/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Fujitsu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HPE</a:t>
                      </a:r>
                    </a:p>
                    <a:p>
                      <a:pPr marL="0" indent="0" algn="l" defTabSz="68577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 err="1">
                          <a:solidFill>
                            <a:schemeClr val="tx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Huawei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endParaRPr>
                    </a:p>
                    <a:p>
                      <a:pPr marL="0" indent="0" algn="l" defTabSz="68577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 err="1">
                          <a:solidFill>
                            <a:schemeClr val="tx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Hitachi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endParaRPr>
                    </a:p>
                  </a:txBody>
                  <a:tcPr marL="64410" marR="6441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77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b="0" kern="1200" dirty="0">
                        <a:solidFill>
                          <a:schemeClr val="tx1"/>
                        </a:solidFill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endParaRPr>
                    </a:p>
                    <a:p>
                      <a:pPr marL="0" algn="l" defTabSz="68577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>
                          <a:solidFill>
                            <a:schemeClr val="tx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Cisco +soft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endParaRPr>
                    </a:p>
                    <a:p>
                      <a:pPr marL="0" algn="l" defTabSz="68577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 err="1">
                          <a:solidFill>
                            <a:schemeClr val="tx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Juniper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endParaRPr>
                    </a:p>
                    <a:p>
                      <a:pPr marL="0" algn="l" defTabSz="68577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 err="1">
                          <a:solidFill>
                            <a:schemeClr val="tx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Huawei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endParaRPr>
                    </a:p>
                    <a:p>
                      <a:pPr marL="0" algn="l" defTabSz="68577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>
                          <a:solidFill>
                            <a:schemeClr val="tx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Extreme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endParaRPr>
                    </a:p>
                    <a:p>
                      <a:pPr marL="0" algn="l" defTabSz="68577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>
                          <a:solidFill>
                            <a:schemeClr val="tx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H3C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endParaRPr>
                    </a:p>
                    <a:p>
                      <a:pPr marL="0" algn="l" defTabSz="68577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>
                          <a:solidFill>
                            <a:schemeClr val="tx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HPE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endParaRPr>
                    </a:p>
                    <a:p>
                      <a:pPr marL="0" algn="l" defTabSz="68577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>
                          <a:solidFill>
                            <a:schemeClr val="tx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Aruba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endParaRPr>
                    </a:p>
                    <a:p>
                      <a:pPr marL="0" algn="l" defTabSz="68577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 err="1">
                          <a:solidFill>
                            <a:schemeClr val="tx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Brocade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endParaRPr>
                    </a:p>
                  </a:txBody>
                  <a:tcPr marL="64410" marR="6441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77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b="0" kern="1200" dirty="0">
                        <a:solidFill>
                          <a:schemeClr val="tx1"/>
                        </a:solidFill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endParaRPr>
                    </a:p>
                    <a:p>
                      <a:pPr marL="0" algn="l" defTabSz="68577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Microsoft​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endParaRPr>
                    </a:p>
                    <a:p>
                      <a:pPr marL="0" algn="l" defTabSz="68577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Vmware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​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endParaRPr>
                    </a:p>
                    <a:p>
                      <a:pPr marL="0" algn="l" defTabSz="68577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Veeam​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endParaRPr>
                    </a:p>
                    <a:p>
                      <a:pPr marL="0" algn="l" defTabSz="68577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Red Hat​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endParaRPr>
                    </a:p>
                    <a:p>
                      <a:pPr marL="0" algn="l" defTabSz="68577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 err="1">
                          <a:solidFill>
                            <a:schemeClr val="tx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Citrix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endParaRPr>
                    </a:p>
                  </a:txBody>
                  <a:tcPr marL="64410" marR="6441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77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b="0" kern="1200" dirty="0">
                        <a:solidFill>
                          <a:schemeClr val="tx1"/>
                        </a:solidFill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endParaRPr>
                    </a:p>
                    <a:p>
                      <a:pPr marL="0" algn="l" defTabSz="68577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Inferit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endParaRPr>
                    </a:p>
                    <a:p>
                      <a:pPr marL="0" algn="l" defTabSz="68577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DEPO</a:t>
                      </a:r>
                    </a:p>
                    <a:p>
                      <a:pPr marL="0" algn="l" defTabSz="68577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 err="1">
                          <a:solidFill>
                            <a:schemeClr val="tx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Аквариус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endParaRPr>
                    </a:p>
                  </a:txBody>
                  <a:tcPr marL="64410" marR="6441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77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b="0" kern="1200" dirty="0">
                        <a:solidFill>
                          <a:schemeClr val="tx1"/>
                        </a:solidFill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endParaRPr>
                    </a:p>
                    <a:p>
                      <a:pPr marL="0" algn="l" defTabSz="68577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ELTEX</a:t>
                      </a:r>
                    </a:p>
                    <a:p>
                      <a:pPr marL="0" algn="l" defTabSz="68577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 err="1">
                          <a:solidFill>
                            <a:schemeClr val="tx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Qtech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endParaRPr>
                    </a:p>
                    <a:p>
                      <a:pPr marL="0" algn="l" defTabSz="68577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T-Ком</a:t>
                      </a:r>
                    </a:p>
                  </a:txBody>
                  <a:tcPr marL="64410" marR="6441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68577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b="0" kern="1200" dirty="0">
                        <a:solidFill>
                          <a:schemeClr val="tx1"/>
                        </a:solidFill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endParaRPr>
                    </a:p>
                    <a:p>
                      <a:pPr marL="0" indent="0" algn="l" defTabSz="68577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ГК Астра (Брест, Астра </a:t>
                      </a:r>
                      <a:r>
                        <a:rPr lang="ru-RU" sz="1600" b="0" kern="1200" dirty="0" err="1">
                          <a:solidFill>
                            <a:schemeClr val="tx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Линукс</a:t>
                      </a:r>
                      <a:r>
                        <a:rPr lang="ru-RU" sz="1600" b="0" kern="1200" dirty="0">
                          <a:solidFill>
                            <a:schemeClr val="tx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, ALD </a:t>
                      </a:r>
                      <a:r>
                        <a:rPr lang="ru-RU" sz="1600" b="0" kern="1200" dirty="0" err="1">
                          <a:solidFill>
                            <a:schemeClr val="tx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Pro</a:t>
                      </a:r>
                      <a:r>
                        <a:rPr lang="ru-RU" sz="1600" b="0" kern="1200" dirty="0">
                          <a:solidFill>
                            <a:schemeClr val="tx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)</a:t>
                      </a:r>
                    </a:p>
                    <a:p>
                      <a:pPr marL="0" indent="0" algn="l" defTabSz="68577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НЦТ Роса</a:t>
                      </a:r>
                    </a:p>
                    <a:p>
                      <a:pPr marL="0" indent="0" algn="l" defTabSz="68577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Сталкер софт</a:t>
                      </a:r>
                    </a:p>
                    <a:p>
                      <a:pPr marL="0" indent="0" algn="l" defTabSz="68577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 err="1">
                          <a:solidFill>
                            <a:schemeClr val="tx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Киберпротект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endParaRPr>
                    </a:p>
                    <a:p>
                      <a:pPr marL="0" indent="0" algn="l" defTabSz="68577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НИИ СОКБ</a:t>
                      </a:r>
                    </a:p>
                    <a:p>
                      <a:pPr marL="0" indent="0" algn="l" defTabSz="68577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АЛМИ</a:t>
                      </a:r>
                    </a:p>
                    <a:p>
                      <a:pPr marL="0" indent="0" algn="l" defTabSz="68577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 err="1">
                          <a:solidFill>
                            <a:schemeClr val="tx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zStack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endParaRPr>
                    </a:p>
                    <a:p>
                      <a:pPr marL="0" indent="0" algn="l" defTabSz="68577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Флат</a:t>
                      </a:r>
                    </a:p>
                  </a:txBody>
                  <a:tcPr marL="64410" marR="6441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5592542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107534-E9CF-4718-BC9B-A27177E69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73241" y="3269476"/>
            <a:ext cx="3049535" cy="304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79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100694" y="1467507"/>
            <a:ext cx="6307271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66A9D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ЗАДАЧА</a:t>
            </a:r>
          </a:p>
          <a:p>
            <a:pPr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1400" dirty="0"/>
              <a:t>После ухода иностранных вендоров с российского рынка заказчик искал партнера, который мог бы обеспечить комплексную поддержку инфраструктуры, оперативную отработку инцидентов, замену ИТ-оборудования в случае необходимости. При условии выполнять обязательства </a:t>
            </a:r>
            <a:r>
              <a:rPr lang="ru-RU" sz="1400" dirty="0" err="1"/>
              <a:t>Service</a:t>
            </a:r>
            <a:r>
              <a:rPr lang="ru-RU" sz="1400" dirty="0"/>
              <a:t> </a:t>
            </a:r>
            <a:r>
              <a:rPr lang="ru-RU" sz="1400" dirty="0" err="1"/>
              <a:t>Level</a:t>
            </a:r>
            <a:r>
              <a:rPr lang="ru-RU" sz="1400" dirty="0"/>
              <a:t> </a:t>
            </a:r>
            <a:r>
              <a:rPr lang="ru-RU" sz="1400" dirty="0" err="1"/>
              <a:t>Agreement</a:t>
            </a:r>
            <a:r>
              <a:rPr lang="ru-RU" sz="1400" dirty="0"/>
              <a:t> (SLA) с теми же метриками, в соответствии с которыми оказывали услуги зарубежные поставщики.</a:t>
            </a:r>
          </a:p>
          <a:p>
            <a:r>
              <a:rPr lang="ru-RU" dirty="0">
                <a:solidFill>
                  <a:srgbClr val="66A9D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РЕШЕНИЕ</a:t>
            </a:r>
          </a:p>
          <a:p>
            <a:pPr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1400" dirty="0"/>
              <a:t>Заказчик получил — круглосуточный мониторинг состояния оборудования зарубежных вендоров, участие в восстановительных работах, консультации по вопросам устранения неполадок. Согласованное время реакции на инцидент специалистами Softline Возможность быстро устранять проблемы, вызванные выходом оборудования из строя.</a:t>
            </a:r>
          </a:p>
          <a:p>
            <a:pPr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ru-RU" dirty="0">
                <a:solidFill>
                  <a:srgbClr val="66A9D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РЕЗУЛЬТАТ</a:t>
            </a:r>
          </a:p>
          <a:p>
            <a:pPr marL="171450" indent="-17145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ГК Softline обслуживает ЦОД заказчика и обеспечивает бесперебойную работу ИТ-систем филиалов компании по стране.</a:t>
            </a:r>
          </a:p>
          <a:p>
            <a:pPr marL="171450" indent="-17145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Восстановление работы оборудования в те же сроки, что были прописаны в предыдущем соглашении с иностранным вендором. 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504199" y="949612"/>
            <a:ext cx="7735340" cy="7152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902039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ru-RU" sz="20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Заказчик: Крупная продуктовая сеть</a:t>
            </a: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19" y="3776836"/>
            <a:ext cx="418410" cy="418410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70" y="2383917"/>
            <a:ext cx="432780" cy="432780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43" y="1586775"/>
            <a:ext cx="352659" cy="442319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CEBB1651-04F2-4044-A619-BDCCD50AA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215" y="444639"/>
            <a:ext cx="8680173" cy="615535"/>
          </a:xfrm>
        </p:spPr>
        <p:txBody>
          <a:bodyPr/>
          <a:lstStyle/>
          <a:p>
            <a:r>
              <a:rPr lang="ru-RU" dirty="0"/>
              <a:t>Истории успеха</a:t>
            </a:r>
          </a:p>
        </p:txBody>
      </p:sp>
      <p:pic>
        <p:nvPicPr>
          <p:cNvPr id="11" name="Рисунок 10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3BAAA0C-A6DD-4076-9261-3D68C868FF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7074" y="0"/>
            <a:ext cx="4664926" cy="619849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857A1DE-B253-401D-8FA2-6C31CE6DDA01}"/>
              </a:ext>
            </a:extLst>
          </p:cNvPr>
          <p:cNvSpPr/>
          <p:nvPr/>
        </p:nvSpPr>
        <p:spPr>
          <a:xfrm>
            <a:off x="7527074" y="-2"/>
            <a:ext cx="4663929" cy="6200775"/>
          </a:xfrm>
          <a:prstGeom prst="rect">
            <a:avLst/>
          </a:prstGeom>
          <a:gradFill flip="none" rotWithShape="1">
            <a:gsLst>
              <a:gs pos="0">
                <a:srgbClr val="CE183F">
                  <a:alpha val="80000"/>
                </a:srgbClr>
              </a:gs>
              <a:gs pos="100000">
                <a:srgbClr val="008FFA">
                  <a:alpha val="69804"/>
                </a:srgbClr>
              </a:gs>
            </a:gsLst>
            <a:lin ang="18900000" scaled="1"/>
            <a:tileRect/>
          </a:gradFill>
        </p:spPr>
        <p:txBody>
          <a:bodyPr wrap="square" lIns="0" tIns="0" rIns="0" bIns="0" rtlCol="0" anchor="ctr"/>
          <a:lstStyle/>
          <a:p>
            <a:pPr algn="ctr"/>
            <a:endParaRPr lang="ru-RU" sz="1092">
              <a:solidFill>
                <a:srgbClr val="B01736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9D2DF79-A499-44E7-AAD4-8D8EBAB064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894" y="457892"/>
            <a:ext cx="2376000" cy="41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9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686968"/>
      </a:dk2>
      <a:lt2>
        <a:srgbClr val="F2F2F2"/>
      </a:lt2>
      <a:accent1>
        <a:srgbClr val="A20C33"/>
      </a:accent1>
      <a:accent2>
        <a:srgbClr val="2396D3"/>
      </a:accent2>
      <a:accent3>
        <a:srgbClr val="C76D85"/>
      </a:accent3>
      <a:accent4>
        <a:srgbClr val="66A9D9"/>
      </a:accent4>
      <a:accent5>
        <a:srgbClr val="A6A8AB"/>
      </a:accent5>
      <a:accent6>
        <a:srgbClr val="99C6E6"/>
      </a:accent6>
      <a:hlink>
        <a:srgbClr val="0070C0"/>
      </a:hlink>
      <a:folHlink>
        <a:srgbClr val="954F72"/>
      </a:folHlink>
    </a:clrScheme>
    <a:fontScheme name="SL_Segoe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2" id="{496BD7FB-4E16-44D5-B2F1-E4355B1A9AE2}" vid="{A6BA96CE-6614-4D40-85E7-6779889ADC6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ECA39A4353A04A98A432586935AD03" ma:contentTypeVersion="18" ma:contentTypeDescription="Create a new document." ma:contentTypeScope="" ma:versionID="998e2680cb2e1f011424de0642c2c8ac">
  <xsd:schema xmlns:xsd="http://www.w3.org/2001/XMLSchema" xmlns:xs="http://www.w3.org/2001/XMLSchema" xmlns:p="http://schemas.microsoft.com/office/2006/metadata/properties" xmlns:ns2="99cc8891-cda7-4854-8183-ce45b7e72b10" xmlns:ns3="13eb2d52-2fda-4565-8f5d-a385c291b2e2" targetNamespace="http://schemas.microsoft.com/office/2006/metadata/properties" ma:root="true" ma:fieldsID="effd4a23218d036d6a2ec599bbf20a83" ns2:_="" ns3:_="">
    <xsd:import namespace="99cc8891-cda7-4854-8183-ce45b7e72b10"/>
    <xsd:import namespace="13eb2d52-2fda-4565-8f5d-a385c291b2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_x041a__x043e__x043c__x043c__x0435__x043d__x0442__x0430__x0440__x0438__x0438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cc8891-cda7-4854-8183-ce45b7e72b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19ef3608-1ae7-40b1-9b09-05a327aed0f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x041a__x043e__x043c__x043c__x0435__x043d__x0442__x0430__x0440__x0438__x0438_" ma:index="23" nillable="true" ma:displayName="Комментарии" ma:format="Dropdown" ma:internalName="_x041a__x043e__x043c__x043c__x0435__x043d__x0442__x0430__x0440__x0438__x0438_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eb2d52-2fda-4565-8f5d-a385c291b2e2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8ffbd64f-4835-4ce3-9998-c9f2b98e22e0}" ma:internalName="TaxCatchAll" ma:showField="CatchAllData" ma:web="13eb2d52-2fda-4565-8f5d-a385c291b2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3eb2d52-2fda-4565-8f5d-a385c291b2e2" xsi:nil="true"/>
    <lcf76f155ced4ddcb4097134ff3c332f xmlns="99cc8891-cda7-4854-8183-ce45b7e72b10">
      <Terms xmlns="http://schemas.microsoft.com/office/infopath/2007/PartnerControls"/>
    </lcf76f155ced4ddcb4097134ff3c332f>
    <_x041a__x043e__x043c__x043c__x0435__x043d__x0442__x0430__x0440__x0438__x0438_ xmlns="99cc8891-cda7-4854-8183-ce45b7e72b10" xsi:nil="true"/>
  </documentManagement>
</p:properties>
</file>

<file path=customXml/itemProps1.xml><?xml version="1.0" encoding="utf-8"?>
<ds:datastoreItem xmlns:ds="http://schemas.openxmlformats.org/officeDocument/2006/customXml" ds:itemID="{803D782A-7DFE-4215-AC9E-21598E0ABEF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E3540AE-3E6A-410E-8202-6543EA4C20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cc8891-cda7-4854-8183-ce45b7e72b10"/>
    <ds:schemaRef ds:uri="13eb2d52-2fda-4565-8f5d-a385c291b2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50210D6-0FA9-4106-8FBA-4853EBF03B77}">
  <ds:schemaRefs>
    <ds:schemaRef ds:uri="http://purl.org/dc/dcmitype/"/>
    <ds:schemaRef ds:uri="99cc8891-cda7-4854-8183-ce45b7e72b10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13eb2d52-2fda-4565-8f5d-a385c291b2e2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Софтлайн решения_2024</Template>
  <TotalTime>18884</TotalTime>
  <Words>1195</Words>
  <Application>Microsoft Office PowerPoint</Application>
  <PresentationFormat>Широкоэкранный</PresentationFormat>
  <Paragraphs>227</Paragraphs>
  <Slides>15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7" baseType="lpstr">
      <vt:lpstr>Arial</vt:lpstr>
      <vt:lpstr>Calibri</vt:lpstr>
      <vt:lpstr>Roboto Light</vt:lpstr>
      <vt:lpstr>Segoe UI</vt:lpstr>
      <vt:lpstr>Segoe UI Black</vt:lpstr>
      <vt:lpstr>Segoe UI Light</vt:lpstr>
      <vt:lpstr>Segoe UI Semibold</vt:lpstr>
      <vt:lpstr>Segoe UI Semilight</vt:lpstr>
      <vt:lpstr>Times New Roman</vt:lpstr>
      <vt:lpstr>Verdana</vt:lpstr>
      <vt:lpstr>Wingdings</vt:lpstr>
      <vt:lpstr>Тема Office</vt:lpstr>
      <vt:lpstr>ТЕХНИЧЕСКАЯ ПОДДЕРЖКА</vt:lpstr>
      <vt:lpstr>Почему Softline? Шесть причин</vt:lpstr>
      <vt:lpstr>ОБЫЧНАЯ РЕАЛЬНОСТЬ. ИНТЕРЕСНЫЕ РЕШЕНИЯ!?</vt:lpstr>
      <vt:lpstr>НАШИ РЕШЕНИЯ</vt:lpstr>
      <vt:lpstr>ПРОДУКТЫ</vt:lpstr>
      <vt:lpstr> ИНДИВИДУАЛЬНЫЙ ПРОЕКТ</vt:lpstr>
      <vt:lpstr>Презентация PowerPoint</vt:lpstr>
      <vt:lpstr>НАШИ КОМПЕТЕНЦИИ</vt:lpstr>
      <vt:lpstr>Истории успеха</vt:lpstr>
      <vt:lpstr>Истории успеха</vt:lpstr>
      <vt:lpstr>Истории успеха</vt:lpstr>
      <vt:lpstr>ПРИМЕРЫ РЕАЛИЗОВАННЫХ КЕЙСОВ В 2024Y</vt:lpstr>
      <vt:lpstr>ПОЧЕМУ ТЕХПОДДЕРЖКА SOFTLINE?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ТЕХНИЧЕСКАЯ ПОДДЕРЖКА</dc:title>
  <dc:creator>Stepanovskikh, Elena</dc:creator>
  <cp:lastModifiedBy>Korotitskiy, Nikolay</cp:lastModifiedBy>
  <cp:revision>216</cp:revision>
  <dcterms:created xsi:type="dcterms:W3CDTF">2024-02-27T11:53:56Z</dcterms:created>
  <dcterms:modified xsi:type="dcterms:W3CDTF">2025-02-06T06:35:02Z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0x01010051ECA39A4353A04A98A432586935AD03</vt:lpwstr>
  </property>
  <property fmtid="{D5CDD505-2E9C-101B-9397-08002B2CF9AE}" pid="3" name="MediaServiceImageTags">
    <vt:lpwstr/>
  </property>
</Properties>
</file>